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Playfair Display"/>
      <p:regular r:id="rId46"/>
      <p:bold r:id="rId47"/>
      <p:italic r:id="rId48"/>
      <p:boldItalic r:id="rId49"/>
    </p:embeddedFont>
    <p:embeddedFont>
      <p:font typeface="Average"/>
      <p:regular r:id="rId50"/>
    </p:embeddedFont>
    <p:embeddedFont>
      <p:font typeface="Oswald"/>
      <p:regular r:id="rId51"/>
      <p:bold r:id="rId52"/>
    </p:embeddedFont>
    <p:embeddedFont>
      <p:font typeface="Bree Serif"/>
      <p:regular r:id="rId53"/>
    </p:embeddedFont>
    <p:embeddedFont>
      <p:font typeface="Roboto Mono"/>
      <p:regular r:id="rId54"/>
      <p:bold r:id="rId55"/>
      <p:italic r:id="rId56"/>
      <p:boldItalic r:id="rId57"/>
    </p:embeddedFont>
    <p:embeddedFont>
      <p:font typeface="Comforta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2602F5B-7D42-4367-A55B-6821D319AD0F}">
  <a:tblStyle styleId="{32602F5B-7D42-4367-A55B-6821D319AD0F}"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32A1BA5-D64A-464A-A1A0-63C0F332FD0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layfairDisplay-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fntdata"/><Relationship Id="rId50" Type="http://schemas.openxmlformats.org/officeDocument/2006/relationships/font" Target="fonts/Average-regular.fntdata"/><Relationship Id="rId53" Type="http://schemas.openxmlformats.org/officeDocument/2006/relationships/font" Target="fonts/BreeSerif-regular.fntdata"/><Relationship Id="rId52" Type="http://schemas.openxmlformats.org/officeDocument/2006/relationships/font" Target="fonts/Oswald-bold.fntdata"/><Relationship Id="rId11" Type="http://schemas.openxmlformats.org/officeDocument/2006/relationships/slide" Target="slides/slide6.xml"/><Relationship Id="rId55" Type="http://schemas.openxmlformats.org/officeDocument/2006/relationships/font" Target="fonts/RobotoMono-bold.fntdata"/><Relationship Id="rId10" Type="http://schemas.openxmlformats.org/officeDocument/2006/relationships/slide" Target="slides/slide5.xml"/><Relationship Id="rId54" Type="http://schemas.openxmlformats.org/officeDocument/2006/relationships/font" Target="fonts/RobotoMono-regular.fntdata"/><Relationship Id="rId13" Type="http://schemas.openxmlformats.org/officeDocument/2006/relationships/slide" Target="slides/slide8.xml"/><Relationship Id="rId57" Type="http://schemas.openxmlformats.org/officeDocument/2006/relationships/font" Target="fonts/RobotoMono-boldItalic.fntdata"/><Relationship Id="rId12" Type="http://schemas.openxmlformats.org/officeDocument/2006/relationships/slide" Target="slides/slide7.xml"/><Relationship Id="rId56" Type="http://schemas.openxmlformats.org/officeDocument/2006/relationships/font" Target="fonts/RobotoMono-italic.fntdata"/><Relationship Id="rId15" Type="http://schemas.openxmlformats.org/officeDocument/2006/relationships/slide" Target="slides/slide10.xml"/><Relationship Id="rId59" Type="http://schemas.openxmlformats.org/officeDocument/2006/relationships/font" Target="fonts/Comfortaa-bold.fntdata"/><Relationship Id="rId14" Type="http://schemas.openxmlformats.org/officeDocument/2006/relationships/slide" Target="slides/slide9.xml"/><Relationship Id="rId58" Type="http://schemas.openxmlformats.org/officeDocument/2006/relationships/font" Target="fonts/Comforta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ultise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Size = number of restaurants that has a 1-5 stars</a:t>
            </a:r>
          </a:p>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457200" rtl="0">
              <a:lnSpc>
                <a:spcPct val="130000"/>
              </a:lnSpc>
              <a:spcBef>
                <a:spcPts val="0"/>
              </a:spcBef>
              <a:spcAft>
                <a:spcPts val="1000"/>
              </a:spcAft>
              <a:buNone/>
            </a:pPr>
            <a:r>
              <a:rPr lang="en">
                <a:highlight>
                  <a:srgbClr val="FFFFFF"/>
                </a:highlight>
              </a:rPr>
              <a:t>The pie chart shows that fake reviews tends to rate more 5.0 ratings than true reviews, over 50% percent of the fake reviews are rated 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457200" rtl="0">
              <a:lnSpc>
                <a:spcPct val="130000"/>
              </a:lnSpc>
              <a:spcBef>
                <a:spcPts val="0"/>
              </a:spcBef>
              <a:spcAft>
                <a:spcPts val="10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30000"/>
              </a:lnSpc>
              <a:spcBef>
                <a:spcPts val="0"/>
              </a:spcBef>
              <a:spcAft>
                <a:spcPts val="1000"/>
              </a:spcAft>
              <a:buNone/>
            </a:pPr>
            <a:r>
              <a:t/>
            </a:r>
            <a:endParaRPr sz="1300">
              <a:solidFill>
                <a:srgbClr val="454545"/>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1600"/>
              </a:spcAft>
              <a:buNone/>
            </a:pPr>
            <a:r>
              <a:rPr lang="en" sz="900"/>
              <a:t>words in each review were separated and the punctuations were removed so that a “bag of words” was generated for each review. Finally, we stemmed, lemmatized and filtered out the stop words in each bag of words using both the in-built list in Python’s NLTK package. </a:t>
            </a:r>
          </a:p>
          <a:p>
            <a:pPr indent="0" lvl="0" marL="0" rtl="0">
              <a:lnSpc>
                <a:spcPct val="115000"/>
              </a:lnSpc>
              <a:spcBef>
                <a:spcPts val="0"/>
              </a:spcBef>
              <a:spcAft>
                <a:spcPts val="1600"/>
              </a:spcAft>
              <a:buNone/>
            </a:pPr>
            <a:r>
              <a:rPr lang="en" sz="900">
                <a:solidFill>
                  <a:srgbClr val="222222"/>
                </a:solidFill>
                <a:highlight>
                  <a:srgbClr val="FFFFFF"/>
                </a:highlight>
              </a:rPr>
              <a:t>a text is represented as the </a:t>
            </a:r>
            <a:r>
              <a:rPr lang="en" sz="900">
                <a:solidFill>
                  <a:srgbClr val="0B0080"/>
                </a:solidFill>
                <a:hlinkClick r:id="rId2"/>
              </a:rPr>
              <a:t>bag (multiset)</a:t>
            </a:r>
            <a:r>
              <a:rPr lang="en" sz="900">
                <a:solidFill>
                  <a:srgbClr val="222222"/>
                </a:solidFill>
                <a:highlight>
                  <a:srgbClr val="FFFFFF"/>
                </a:highlight>
              </a:rPr>
              <a:t> of its words, disregarding grammar and even word order but keeping multiplicity. </a:t>
            </a:r>
          </a:p>
          <a:p>
            <a:pPr indent="0" lvl="0" marL="0" rtl="0">
              <a:lnSpc>
                <a:spcPct val="115000"/>
              </a:lnSpc>
              <a:spcBef>
                <a:spcPts val="0"/>
              </a:spcBef>
              <a:buNone/>
            </a:pPr>
            <a:r>
              <a:t/>
            </a:r>
            <a:endParaRPr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buNone/>
            </a:pPr>
            <a:r>
              <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30000"/>
              </a:lnSpc>
              <a:spcBef>
                <a:spcPts val="0"/>
              </a:spcBef>
              <a:spcAft>
                <a:spcPts val="1000"/>
              </a:spcAft>
              <a:buNone/>
            </a:pPr>
            <a:r>
              <a:rPr b="1" lang="en">
                <a:solidFill>
                  <a:srgbClr val="454545"/>
                </a:solidFill>
                <a:highlight>
                  <a:srgbClr val="FFFFFF"/>
                </a:highlight>
              </a:rPr>
              <a:t>Word Cloud </a:t>
            </a:r>
            <a:r>
              <a:rPr lang="en">
                <a:solidFill>
                  <a:srgbClr val="454545"/>
                </a:solidFill>
                <a:highlight>
                  <a:srgbClr val="FFFFFF"/>
                </a:highlight>
              </a:rPr>
              <a:t>to give customer an overview of how frequent a word appears in the reviews for a particular restaurant at one glance. Below is the word cloud for Chipotle and you can expect to see words like </a:t>
            </a:r>
            <a:r>
              <a:rPr i="1" lang="en">
                <a:solidFill>
                  <a:srgbClr val="454545"/>
                </a:solidFill>
                <a:highlight>
                  <a:srgbClr val="FFFFFF"/>
                </a:highlight>
              </a:rPr>
              <a:t>mexican, taco and burrito</a:t>
            </a:r>
            <a:r>
              <a:rPr lang="en">
                <a:solidFill>
                  <a:srgbClr val="454545"/>
                </a:solidFill>
                <a:highlight>
                  <a:srgbClr val="FFFFFF"/>
                </a:highlight>
              </a:rPr>
              <a:t>. The larger the size, the more frequent a word is being mentioned.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buNone/>
            </a:pPr>
            <a:r>
              <a:t/>
            </a:r>
            <a:endParaRPr sz="1500">
              <a:latin typeface="Average"/>
              <a:ea typeface="Average"/>
              <a:cs typeface="Average"/>
              <a:sym typeface="Averag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30000"/>
              </a:lnSpc>
              <a:spcBef>
                <a:spcPts val="0"/>
              </a:spcBef>
              <a:spcAft>
                <a:spcPts val="1000"/>
              </a:spcAft>
              <a:buNone/>
            </a:pPr>
            <a:r>
              <a:t/>
            </a:r>
            <a:endParaRPr>
              <a:highlight>
                <a:srgbClr val="FFFFFF"/>
              </a:highlight>
            </a:endParaRPr>
          </a:p>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30000"/>
              </a:lnSpc>
              <a:spcBef>
                <a:spcPts val="0"/>
              </a:spcBef>
              <a:spcAft>
                <a:spcPts val="1000"/>
              </a:spcAft>
              <a:buNone/>
            </a:pPr>
            <a:r>
              <a:t/>
            </a:r>
            <a:endParaRPr>
              <a:highlight>
                <a:srgbClr val="FFFFFF"/>
              </a:highlight>
            </a:endParaRPr>
          </a:p>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457200" rtl="0">
              <a:lnSpc>
                <a:spcPct val="130000"/>
              </a:lnSpc>
              <a:spcBef>
                <a:spcPts val="0"/>
              </a:spcBef>
              <a:spcAft>
                <a:spcPts val="1000"/>
              </a:spcAft>
              <a:buNone/>
            </a:pPr>
            <a:r>
              <a:rPr lang="en">
                <a:solidFill>
                  <a:srgbClr val="454545"/>
                </a:solidFill>
                <a:highlight>
                  <a:srgbClr val="FFFFFF"/>
                </a:highlight>
              </a:rPr>
              <a:t>The bar chart is created using weights obtained from svm.coef_ and important features based on the absolute size of coefficients. Blue bars correspond to important words in good reviews and red bars correspond to important words in bad reviews. For example, using one gram, we can see words…..</a:t>
            </a:r>
          </a:p>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457200" rtl="0">
              <a:lnSpc>
                <a:spcPct val="130000"/>
              </a:lnSpc>
              <a:spcBef>
                <a:spcPts val="0"/>
              </a:spcBef>
              <a:spcAft>
                <a:spcPts val="1000"/>
              </a:spcAft>
              <a:buNone/>
            </a:pPr>
            <a:r>
              <a:rPr lang="en">
                <a:solidFill>
                  <a:srgbClr val="454545"/>
                </a:solidFill>
                <a:highlight>
                  <a:srgbClr val="FFFFFF"/>
                </a:highlight>
              </a:rPr>
              <a:t>In order to make the result more informative, we also did restuarant important features extraction for bigram.For this particular restaurant we are showing, we can see words like……. are more likely associated with bad reviews, we suggest that this restaurant should consider…..Within good reviews, we can see things customers appreciate, like……..</a:t>
            </a:r>
          </a:p>
          <a:p>
            <a:pPr indent="0" lvl="0" marL="457200" rtl="0">
              <a:lnSpc>
                <a:spcPct val="130000"/>
              </a:lnSpc>
              <a:spcBef>
                <a:spcPts val="0"/>
              </a:spcBef>
              <a:spcAft>
                <a:spcPts val="1000"/>
              </a:spcAft>
              <a:buNone/>
            </a:pPr>
            <a:r>
              <a:t/>
            </a:r>
            <a:endParaRPr>
              <a:solidFill>
                <a:srgbClr val="454545"/>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457200" rtl="0">
              <a:lnSpc>
                <a:spcPct val="130000"/>
              </a:lnSpc>
              <a:spcBef>
                <a:spcPts val="1000"/>
              </a:spcBef>
              <a:spcAft>
                <a:spcPts val="1000"/>
              </a:spcAft>
              <a:buNone/>
            </a:pPr>
            <a:r>
              <a:rPr lang="en">
                <a:solidFill>
                  <a:srgbClr val="454545"/>
                </a:solidFill>
                <a:highlight>
                  <a:srgbClr val="FFFFFF"/>
                </a:highlight>
              </a:rPr>
              <a:t>This information will give merchants a good idea of how their business perform in any given month of the year and, This also help merchants to notice changes in response to changes in business.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sz="1400">
              <a:latin typeface="Average"/>
              <a:ea typeface="Average"/>
              <a:cs typeface="Average"/>
              <a:sym typeface="Average"/>
            </a:endParaRPr>
          </a:p>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1" name="Shape 11"/>
        <p:cNvGrpSpPr/>
        <p:nvPr/>
      </p:nvGrpSpPr>
      <p:grpSpPr>
        <a:xfrm>
          <a:off x="0" y="0"/>
          <a:ext cx="0" cy="0"/>
          <a:chOff x="0" y="0"/>
          <a:chExt cx="0" cy="0"/>
        </a:xfrm>
      </p:grpSpPr>
      <p:grpSp>
        <p:nvGrpSpPr>
          <p:cNvPr id="12" name="Shape 12"/>
          <p:cNvGrpSpPr/>
          <p:nvPr/>
        </p:nvGrpSpPr>
        <p:grpSpPr>
          <a:xfrm>
            <a:off x="4350279" y="2855377"/>
            <a:ext cx="443589" cy="105632"/>
            <a:chOff x="4137525" y="2915950"/>
            <a:chExt cx="869100" cy="207000"/>
          </a:xfrm>
        </p:grpSpPr>
        <p:sp>
          <p:nvSpPr>
            <p:cNvPr id="13" name="Shape 13"/>
            <p:cNvSpPr/>
            <p:nvPr/>
          </p:nvSpPr>
          <p:spPr>
            <a:xfrm>
              <a:off x="446857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4" name="Shape 14"/>
            <p:cNvSpPr/>
            <p:nvPr/>
          </p:nvSpPr>
          <p:spPr>
            <a:xfrm>
              <a:off x="47996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 name="Shape 15"/>
            <p:cNvSpPr/>
            <p:nvPr/>
          </p:nvSpPr>
          <p:spPr>
            <a:xfrm>
              <a:off x="41375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 name="Shape 16"/>
          <p:cNvSpPr txBox="1"/>
          <p:nvPr>
            <p:ph type="ctrTitle"/>
          </p:nvPr>
        </p:nvSpPr>
        <p:spPr>
          <a:xfrm>
            <a:off x="671258" y="990800"/>
            <a:ext cx="7801500" cy="1730100"/>
          </a:xfrm>
          <a:prstGeom prst="rect">
            <a:avLst/>
          </a:prstGeom>
        </p:spPr>
        <p:txBody>
          <a:bodyPr anchorCtr="0" anchor="b" bIns="91425" lIns="91425" rIns="91425" wrap="square" tIns="91425"/>
          <a:lstStyle>
            <a:lvl1pPr lvl="0" rtl="0" algn="ctr">
              <a:spcBef>
                <a:spcPts val="0"/>
              </a:spcBef>
              <a:buSzPts val="4800"/>
              <a:buNone/>
              <a:defRPr sz="4800"/>
            </a:lvl1pPr>
            <a:lvl2pPr lvl="1" rtl="0" algn="ctr">
              <a:spcBef>
                <a:spcPts val="0"/>
              </a:spcBef>
              <a:buSzPts val="4800"/>
              <a:buNone/>
              <a:defRPr sz="4800"/>
            </a:lvl2pPr>
            <a:lvl3pPr lvl="2" rtl="0" algn="ctr">
              <a:spcBef>
                <a:spcPts val="0"/>
              </a:spcBef>
              <a:buSzPts val="4800"/>
              <a:buNone/>
              <a:defRPr sz="4800"/>
            </a:lvl3pPr>
            <a:lvl4pPr lvl="3" rtl="0" algn="ctr">
              <a:spcBef>
                <a:spcPts val="0"/>
              </a:spcBef>
              <a:buSzPts val="4800"/>
              <a:buNone/>
              <a:defRPr sz="4800"/>
            </a:lvl4pPr>
            <a:lvl5pPr lvl="4" rtl="0" algn="ctr">
              <a:spcBef>
                <a:spcPts val="0"/>
              </a:spcBef>
              <a:buSzPts val="4800"/>
              <a:buNone/>
              <a:defRPr sz="4800"/>
            </a:lvl5pPr>
            <a:lvl6pPr lvl="5" rtl="0" algn="ctr">
              <a:spcBef>
                <a:spcPts val="0"/>
              </a:spcBef>
              <a:buSzPts val="4800"/>
              <a:buNone/>
              <a:defRPr sz="4800"/>
            </a:lvl6pPr>
            <a:lvl7pPr lvl="6" rtl="0" algn="ctr">
              <a:spcBef>
                <a:spcPts val="0"/>
              </a:spcBef>
              <a:buSzPts val="4800"/>
              <a:buNone/>
              <a:defRPr sz="4800"/>
            </a:lvl7pPr>
            <a:lvl8pPr lvl="7" rtl="0" algn="ctr">
              <a:spcBef>
                <a:spcPts val="0"/>
              </a:spcBef>
              <a:buSzPts val="4800"/>
              <a:buNone/>
              <a:defRPr sz="4800"/>
            </a:lvl8pPr>
            <a:lvl9pPr lvl="8" rtl="0" algn="ctr">
              <a:spcBef>
                <a:spcPts val="0"/>
              </a:spcBef>
              <a:buSzPts val="4800"/>
              <a:buNone/>
              <a:defRPr sz="4800"/>
            </a:lvl9pPr>
          </a:lstStyle>
          <a:p/>
        </p:txBody>
      </p:sp>
      <p:sp>
        <p:nvSpPr>
          <p:cNvPr id="17" name="Shape 17"/>
          <p:cNvSpPr txBox="1"/>
          <p:nvPr>
            <p:ph idx="1" type="subTitle"/>
          </p:nvPr>
        </p:nvSpPr>
        <p:spPr>
          <a:xfrm>
            <a:off x="671250" y="3174876"/>
            <a:ext cx="78015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 name="Shape 1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1" name="Shape 51"/>
        <p:cNvGrpSpPr/>
        <p:nvPr/>
      </p:nvGrpSpPr>
      <p:grpSpPr>
        <a:xfrm>
          <a:off x="0" y="0"/>
          <a:ext cx="0" cy="0"/>
          <a:chOff x="0" y="0"/>
          <a:chExt cx="0" cy="0"/>
        </a:xfrm>
      </p:grpSpPr>
      <p:sp>
        <p:nvSpPr>
          <p:cNvPr id="52" name="Shape 52"/>
          <p:cNvSpPr txBox="1"/>
          <p:nvPr>
            <p:ph type="title"/>
          </p:nvPr>
        </p:nvSpPr>
        <p:spPr>
          <a:xfrm>
            <a:off x="311700" y="1255275"/>
            <a:ext cx="8520600" cy="1890600"/>
          </a:xfrm>
          <a:prstGeom prst="rect">
            <a:avLst/>
          </a:prstGeom>
        </p:spPr>
        <p:txBody>
          <a:bodyPr anchorCtr="0" anchor="b" bIns="91425" lIns="91425" rIns="91425" wrap="square" tIns="91425"/>
          <a:lstStyle>
            <a:lvl1pPr lvl="0" rtl="0" algn="ctr">
              <a:spcBef>
                <a:spcPts val="0"/>
              </a:spcBef>
              <a:buSzPts val="12000"/>
              <a:buNone/>
              <a:defRPr sz="12000"/>
            </a:lvl1pPr>
            <a:lvl2pPr lvl="1" rtl="0" algn="ctr">
              <a:spcBef>
                <a:spcPts val="0"/>
              </a:spcBef>
              <a:buSzPts val="12000"/>
              <a:buNone/>
              <a:defRPr sz="12000"/>
            </a:lvl2pPr>
            <a:lvl3pPr lvl="2" rtl="0" algn="ctr">
              <a:spcBef>
                <a:spcPts val="0"/>
              </a:spcBef>
              <a:buSzPts val="12000"/>
              <a:buNone/>
              <a:defRPr sz="12000"/>
            </a:lvl3pPr>
            <a:lvl4pPr lvl="3" rtl="0" algn="ctr">
              <a:spcBef>
                <a:spcPts val="0"/>
              </a:spcBef>
              <a:buSzPts val="12000"/>
              <a:buNone/>
              <a:defRPr sz="12000"/>
            </a:lvl4pPr>
            <a:lvl5pPr lvl="4" rtl="0" algn="ctr">
              <a:spcBef>
                <a:spcPts val="0"/>
              </a:spcBef>
              <a:buSzPts val="12000"/>
              <a:buNone/>
              <a:defRPr sz="12000"/>
            </a:lvl5pPr>
            <a:lvl6pPr lvl="5" rtl="0" algn="ctr">
              <a:spcBef>
                <a:spcPts val="0"/>
              </a:spcBef>
              <a:buSzPts val="12000"/>
              <a:buNone/>
              <a:defRPr sz="12000"/>
            </a:lvl6pPr>
            <a:lvl7pPr lvl="6" rtl="0" algn="ctr">
              <a:spcBef>
                <a:spcPts val="0"/>
              </a:spcBef>
              <a:buSzPts val="12000"/>
              <a:buNone/>
              <a:defRPr sz="12000"/>
            </a:lvl7pPr>
            <a:lvl8pPr lvl="7" rtl="0" algn="ctr">
              <a:spcBef>
                <a:spcPts val="0"/>
              </a:spcBef>
              <a:buSzPts val="12000"/>
              <a:buNone/>
              <a:defRPr sz="12000"/>
            </a:lvl8pPr>
            <a:lvl9pPr lvl="8" rtl="0" algn="ctr">
              <a:spcBef>
                <a:spcPts val="0"/>
              </a:spcBef>
              <a:buSzPts val="12000"/>
              <a:buNone/>
              <a:defRPr sz="12000"/>
            </a:lvl9pPr>
          </a:lstStyle>
          <a:p/>
        </p:txBody>
      </p:sp>
      <p:sp>
        <p:nvSpPr>
          <p:cNvPr id="53" name="Shape 53"/>
          <p:cNvSpPr txBox="1"/>
          <p:nvPr>
            <p:ph idx="1" type="body"/>
          </p:nvPr>
        </p:nvSpPr>
        <p:spPr>
          <a:xfrm>
            <a:off x="311700" y="32284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5" name="Shape 55"/>
        <p:cNvGrpSpPr/>
        <p:nvPr/>
      </p:nvGrpSpPr>
      <p:grpSpPr>
        <a:xfrm>
          <a:off x="0" y="0"/>
          <a:ext cx="0" cy="0"/>
          <a:chOff x="0" y="0"/>
          <a:chExt cx="0" cy="0"/>
        </a:xfrm>
      </p:grpSpPr>
      <p:sp>
        <p:nvSpPr>
          <p:cNvPr id="56" name="Shape 5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sp>
        <p:nvSpPr>
          <p:cNvPr id="20" name="Shape 20"/>
          <p:cNvSpPr txBox="1"/>
          <p:nvPr>
            <p:ph type="title"/>
          </p:nvPr>
        </p:nvSpPr>
        <p:spPr>
          <a:xfrm>
            <a:off x="671250" y="2141250"/>
            <a:ext cx="7852200" cy="861000"/>
          </a:xfrm>
          <a:prstGeom prst="rect">
            <a:avLst/>
          </a:prstGeom>
        </p:spPr>
        <p:txBody>
          <a:bodyPr anchorCtr="0" anchor="ctr" bIns="91425" lIns="91425" rIns="91425" wrap="square" tIns="91425"/>
          <a:lstStyle>
            <a:lvl1pPr lvl="0" rtl="0" algn="ctr">
              <a:spcBef>
                <a:spcPts val="0"/>
              </a:spcBef>
              <a:buSzPts val="3600"/>
              <a:buNone/>
              <a:defRPr sz="3600"/>
            </a:lvl1pPr>
            <a:lvl2pPr lvl="1" rtl="0" algn="ctr">
              <a:spcBef>
                <a:spcPts val="0"/>
              </a:spcBef>
              <a:buSzPts val="3600"/>
              <a:buNone/>
              <a:defRPr sz="3600"/>
            </a:lvl2pPr>
            <a:lvl3pPr lvl="2" rtl="0" algn="ctr">
              <a:spcBef>
                <a:spcPts val="0"/>
              </a:spcBef>
              <a:buSzPts val="3600"/>
              <a:buNone/>
              <a:defRPr sz="3600"/>
            </a:lvl3pPr>
            <a:lvl4pPr lvl="3" rtl="0" algn="ctr">
              <a:spcBef>
                <a:spcPts val="0"/>
              </a:spcBef>
              <a:buSzPts val="3600"/>
              <a:buNone/>
              <a:defRPr sz="3600"/>
            </a:lvl4pPr>
            <a:lvl5pPr lvl="4" rtl="0" algn="ctr">
              <a:spcBef>
                <a:spcPts val="0"/>
              </a:spcBef>
              <a:buSzPts val="3600"/>
              <a:buNone/>
              <a:defRPr sz="3600"/>
            </a:lvl5pPr>
            <a:lvl6pPr lvl="5" rtl="0" algn="ctr">
              <a:spcBef>
                <a:spcPts val="0"/>
              </a:spcBef>
              <a:buSzPts val="3600"/>
              <a:buNone/>
              <a:defRPr sz="3600"/>
            </a:lvl6pPr>
            <a:lvl7pPr lvl="6" rtl="0" algn="ctr">
              <a:spcBef>
                <a:spcPts val="0"/>
              </a:spcBef>
              <a:buSzPts val="3600"/>
              <a:buNone/>
              <a:defRPr sz="3600"/>
            </a:lvl7pPr>
            <a:lvl8pPr lvl="7" rtl="0" algn="ctr">
              <a:spcBef>
                <a:spcPts val="0"/>
              </a:spcBef>
              <a:buSzPts val="3600"/>
              <a:buNone/>
              <a:defRPr sz="3600"/>
            </a:lvl8pPr>
            <a:lvl9pPr lvl="8" rtl="0" algn="ctr">
              <a:spcBef>
                <a:spcPts val="0"/>
              </a:spcBef>
              <a:buSzPts val="3600"/>
              <a:buNone/>
              <a:defRPr sz="3600"/>
            </a:lvl9pPr>
          </a:lstStyle>
          <a:p/>
        </p:txBody>
      </p:sp>
      <p:sp>
        <p:nvSpPr>
          <p:cNvPr id="21" name="Shape 2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txBox="1"/>
          <p:nvPr>
            <p:ph type="title"/>
          </p:nvPr>
        </p:nvSpPr>
        <p:spPr>
          <a:xfrm>
            <a:off x="82475" y="98238"/>
            <a:ext cx="1584900" cy="572700"/>
          </a:xfrm>
          <a:prstGeom prst="rect">
            <a:avLst/>
          </a:prstGeom>
        </p:spPr>
        <p:txBody>
          <a:bodyPr anchorCtr="0" anchor="t" bIns="91425" lIns="91425" rIns="91425" wrap="square" tIns="91425"/>
          <a:lstStyle>
            <a:lvl1pPr lvl="0" rtl="0">
              <a:spcBef>
                <a:spcPts val="0"/>
              </a:spcBef>
              <a:buSzPts val="3000"/>
              <a:buNone/>
              <a:defRPr>
                <a:latin typeface="Bree Serif"/>
                <a:ea typeface="Bree Serif"/>
                <a:cs typeface="Bree Serif"/>
                <a:sym typeface="Bree Serif"/>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4" name="Shape 24"/>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5" name="Shape 2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8" name="Shape 28"/>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9" name="Shape 29"/>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33" name="Shape 3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4" name="Shape 34"/>
        <p:cNvGrpSpPr/>
        <p:nvPr/>
      </p:nvGrpSpPr>
      <p:grpSpPr>
        <a:xfrm>
          <a:off x="0" y="0"/>
          <a:ext cx="0" cy="0"/>
          <a:chOff x="0" y="0"/>
          <a:chExt cx="0" cy="0"/>
        </a:xfrm>
      </p:grpSpPr>
      <p:sp>
        <p:nvSpPr>
          <p:cNvPr id="35" name="Shape 35"/>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36" name="Shape 36"/>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8" name="Shape 38"/>
        <p:cNvGrpSpPr/>
        <p:nvPr/>
      </p:nvGrpSpPr>
      <p:grpSpPr>
        <a:xfrm>
          <a:off x="0" y="0"/>
          <a:ext cx="0" cy="0"/>
          <a:chOff x="0" y="0"/>
          <a:chExt cx="0" cy="0"/>
        </a:xfrm>
      </p:grpSpPr>
      <p:sp>
        <p:nvSpPr>
          <p:cNvPr id="39" name="Shape 39"/>
          <p:cNvSpPr txBox="1"/>
          <p:nvPr>
            <p:ph type="title"/>
          </p:nvPr>
        </p:nvSpPr>
        <p:spPr>
          <a:xfrm>
            <a:off x="490250" y="526350"/>
            <a:ext cx="6227100" cy="4090800"/>
          </a:xfrm>
          <a:prstGeom prst="rect">
            <a:avLst/>
          </a:prstGeom>
        </p:spPr>
        <p:txBody>
          <a:bodyPr anchorCtr="0" anchor="ctr"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40" name="Shape 4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1081400"/>
            <a:ext cx="4045200" cy="17103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45" name="Shape 45"/>
          <p:cNvSpPr txBox="1"/>
          <p:nvPr>
            <p:ph idx="1" type="subTitle"/>
          </p:nvPr>
        </p:nvSpPr>
        <p:spPr>
          <a:xfrm>
            <a:off x="265500" y="284520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0" name="Shape 5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cxnSp>
        <p:nvCxnSpPr>
          <p:cNvPr id="9" name="Shape 9"/>
          <p:cNvCxnSpPr/>
          <p:nvPr/>
        </p:nvCxnSpPr>
        <p:spPr>
          <a:xfrm flipH="1" rot="10800000">
            <a:off x="12450" y="669150"/>
            <a:ext cx="9140400" cy="1800"/>
          </a:xfrm>
          <a:prstGeom prst="straightConnector1">
            <a:avLst/>
          </a:prstGeom>
          <a:noFill/>
          <a:ln cap="flat" cmpd="sng" w="38100">
            <a:solidFill>
              <a:srgbClr val="C60000"/>
            </a:solidFill>
            <a:prstDash val="dash"/>
            <a:round/>
            <a:headEnd len="lg" w="lg" type="none"/>
            <a:tailEnd len="lg" w="lg" type="none"/>
          </a:ln>
        </p:spPr>
      </p:cxnSp>
      <p:pic>
        <p:nvPicPr>
          <p:cNvPr id="10" name="Shape 10"/>
          <p:cNvPicPr preferRelativeResize="0"/>
          <p:nvPr/>
        </p:nvPicPr>
        <p:blipFill>
          <a:blip r:embed="rId1">
            <a:alphaModFix/>
          </a:blip>
          <a:stretch>
            <a:fillRect/>
          </a:stretch>
        </p:blipFill>
        <p:spPr>
          <a:xfrm>
            <a:off x="7805225" y="-1526"/>
            <a:ext cx="1278225" cy="62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gif"/><Relationship Id="rId6" Type="http://schemas.openxmlformats.org/officeDocument/2006/relationships/image" Target="../media/image2.jpg"/><Relationship Id="rId7"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ics.uci.edu/~vpsaini/" TargetMode="External"/><Relationship Id="rId4" Type="http://schemas.openxmlformats.org/officeDocument/2006/relationships/hyperlink" Target="https://medium.com/tensorist/classifying-yelp-reviews-using-nltk-and-scikit-learn-c58e71e962d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34" y="0"/>
            <a:ext cx="9144033" cy="3240500"/>
          </a:xfrm>
          <a:prstGeom prst="rect">
            <a:avLst/>
          </a:prstGeom>
          <a:noFill/>
          <a:ln>
            <a:noFill/>
          </a:ln>
        </p:spPr>
      </p:pic>
      <p:sp>
        <p:nvSpPr>
          <p:cNvPr id="62" name="Shape 62"/>
          <p:cNvSpPr txBox="1"/>
          <p:nvPr>
            <p:ph type="ctrTitle"/>
          </p:nvPr>
        </p:nvSpPr>
        <p:spPr>
          <a:xfrm>
            <a:off x="562850" y="3028800"/>
            <a:ext cx="7801500" cy="1056600"/>
          </a:xfrm>
          <a:prstGeom prst="rect">
            <a:avLst/>
          </a:prstGeom>
          <a:effectLst>
            <a:outerShdw blurRad="57150" rotWithShape="0" algn="bl" dir="5400000" dist="19050">
              <a:srgbClr val="000000">
                <a:alpha val="57000"/>
              </a:srgbClr>
            </a:outerShdw>
          </a:effectLst>
        </p:spPr>
        <p:txBody>
          <a:bodyPr anchorCtr="0" anchor="b" bIns="91425" lIns="91425" rIns="91425" wrap="square" tIns="91425">
            <a:noAutofit/>
          </a:bodyPr>
          <a:lstStyle/>
          <a:p>
            <a:pPr indent="0" lvl="0" marL="0">
              <a:spcBef>
                <a:spcPts val="0"/>
              </a:spcBef>
              <a:buNone/>
            </a:pPr>
            <a:r>
              <a:rPr b="1" lang="en">
                <a:latin typeface="Roboto Mono"/>
                <a:ea typeface="Roboto Mono"/>
                <a:cs typeface="Roboto Mono"/>
                <a:sym typeface="Roboto Mono"/>
              </a:rPr>
              <a:t>Yelp Review Analysis </a:t>
            </a:r>
          </a:p>
        </p:txBody>
      </p:sp>
      <p:sp>
        <p:nvSpPr>
          <p:cNvPr id="63" name="Shape 63"/>
          <p:cNvSpPr txBox="1"/>
          <p:nvPr>
            <p:ph idx="1" type="subTitle"/>
          </p:nvPr>
        </p:nvSpPr>
        <p:spPr>
          <a:xfrm>
            <a:off x="562850" y="3953675"/>
            <a:ext cx="7801500" cy="497400"/>
          </a:xfrm>
          <a:prstGeom prst="rect">
            <a:avLst/>
          </a:prstGeom>
        </p:spPr>
        <p:txBody>
          <a:bodyPr anchorCtr="0" anchor="t" bIns="91425" lIns="91425" rIns="91425" wrap="square" tIns="91425">
            <a:noAutofit/>
          </a:bodyPr>
          <a:lstStyle/>
          <a:p>
            <a:pPr indent="0" lvl="0" marL="0">
              <a:spcBef>
                <a:spcPts val="0"/>
              </a:spcBef>
              <a:buNone/>
            </a:pPr>
            <a:r>
              <a:rPr lang="en" sz="1800"/>
              <a:t>Data Rovers: Kunlun Liu | Tong Zhang | Zhiwei Zhang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6" name="Shape 216"/>
        <p:cNvGrpSpPr/>
        <p:nvPr/>
      </p:nvGrpSpPr>
      <p:grpSpPr>
        <a:xfrm>
          <a:off x="0" y="0"/>
          <a:ext cx="0" cy="0"/>
          <a:chOff x="0" y="0"/>
          <a:chExt cx="0" cy="0"/>
        </a:xfrm>
      </p:grpSpPr>
      <p:sp>
        <p:nvSpPr>
          <p:cNvPr id="217" name="Shape 217"/>
          <p:cNvSpPr txBox="1"/>
          <p:nvPr>
            <p:ph type="title"/>
          </p:nvPr>
        </p:nvSpPr>
        <p:spPr>
          <a:xfrm>
            <a:off x="82475" y="98238"/>
            <a:ext cx="15849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18" name="Shape 218"/>
          <p:cNvSpPr txBox="1"/>
          <p:nvPr>
            <p:ph type="title"/>
          </p:nvPr>
        </p:nvSpPr>
        <p:spPr>
          <a:xfrm>
            <a:off x="82475" y="98250"/>
            <a:ext cx="76665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Exploratory Statistics:  </a:t>
            </a:r>
            <a:r>
              <a:rPr lang="en">
                <a:solidFill>
                  <a:srgbClr val="000000"/>
                </a:solidFill>
              </a:rPr>
              <a:t>Rating Vs States</a:t>
            </a:r>
          </a:p>
        </p:txBody>
      </p:sp>
      <p:pic>
        <p:nvPicPr>
          <p:cNvPr id="219" name="Shape 219"/>
          <p:cNvPicPr preferRelativeResize="0"/>
          <p:nvPr/>
        </p:nvPicPr>
        <p:blipFill>
          <a:blip r:embed="rId3">
            <a:alphaModFix/>
          </a:blip>
          <a:stretch>
            <a:fillRect/>
          </a:stretch>
        </p:blipFill>
        <p:spPr>
          <a:xfrm>
            <a:off x="1692275" y="782350"/>
            <a:ext cx="5161976" cy="4088325"/>
          </a:xfrm>
          <a:prstGeom prst="rect">
            <a:avLst/>
          </a:prstGeom>
          <a:noFill/>
          <a:ln cap="flat" cmpd="sng" w="9525">
            <a:solidFill>
              <a:srgbClr val="E06666"/>
            </a:solidFill>
            <a:prstDash val="solid"/>
            <a:round/>
            <a:headEnd len="med" w="med" type="none"/>
            <a:tailEnd len="med" w="med" type="none"/>
          </a:ln>
        </p:spPr>
      </p:pic>
      <p:sp>
        <p:nvSpPr>
          <p:cNvPr id="220" name="Shape 220"/>
          <p:cNvSpPr txBox="1"/>
          <p:nvPr/>
        </p:nvSpPr>
        <p:spPr>
          <a:xfrm>
            <a:off x="-58125" y="4502575"/>
            <a:ext cx="8805000" cy="978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a:t>
            </a:r>
            <a:r>
              <a:rPr lang="en" sz="1800">
                <a:latin typeface="Average"/>
                <a:ea typeface="Average"/>
                <a:cs typeface="Average"/>
                <a:sym typeface="Average"/>
              </a:rPr>
              <a:t>TL+DB </a:t>
            </a:r>
            <a:r>
              <a:rPr lang="en" sz="1800">
                <a:latin typeface="Average"/>
                <a:ea typeface="Average"/>
                <a:cs typeface="Average"/>
                <a:sym typeface="Average"/>
              </a:rPr>
              <a:t>| </a:t>
            </a:r>
            <a:r>
              <a:rPr lang="en" sz="1800">
                <a:solidFill>
                  <a:srgbClr val="E06666"/>
                </a:solidFill>
                <a:latin typeface="Average"/>
                <a:ea typeface="Average"/>
                <a:cs typeface="Average"/>
                <a:sym typeface="Average"/>
              </a:rPr>
              <a:t>Statistics</a:t>
            </a:r>
            <a:r>
              <a:rPr lang="en" sz="1800">
                <a:latin typeface="Average"/>
                <a:ea typeface="Average"/>
                <a:cs typeface="Average"/>
                <a:sym typeface="Average"/>
              </a:rPr>
              <a:t> | Machine Learning | Visualization | Conclusion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82475" y="98250"/>
            <a:ext cx="7352100" cy="572700"/>
          </a:xfrm>
          <a:prstGeom prst="rect">
            <a:avLst/>
          </a:prstGeom>
        </p:spPr>
        <p:txBody>
          <a:bodyPr anchorCtr="0" anchor="t" bIns="91425" lIns="91425" rIns="91425" wrap="square" tIns="91425">
            <a:noAutofit/>
          </a:bodyPr>
          <a:lstStyle/>
          <a:p>
            <a:pPr indent="0" lvl="0" marL="0">
              <a:spcBef>
                <a:spcPts val="0"/>
              </a:spcBef>
              <a:buNone/>
            </a:pPr>
            <a:r>
              <a:rPr lang="en"/>
              <a:t>Exploratory Statistics: </a:t>
            </a:r>
            <a:r>
              <a:rPr lang="en" sz="2400"/>
              <a:t>Restaurants Categories</a:t>
            </a:r>
          </a:p>
        </p:txBody>
      </p:sp>
      <p:sp>
        <p:nvSpPr>
          <p:cNvPr id="226" name="Shape 226"/>
          <p:cNvSpPr txBox="1"/>
          <p:nvPr>
            <p:ph idx="1" type="body"/>
          </p:nvPr>
        </p:nvSpPr>
        <p:spPr>
          <a:xfrm>
            <a:off x="311700" y="1152475"/>
            <a:ext cx="2913900" cy="3416400"/>
          </a:xfrm>
          <a:prstGeom prst="rect">
            <a:avLst/>
          </a:prstGeom>
        </p:spPr>
        <p:txBody>
          <a:bodyPr anchorCtr="0" anchor="t" bIns="91425" lIns="91425" rIns="91425" wrap="square" tIns="91425">
            <a:noAutofit/>
          </a:bodyPr>
          <a:lstStyle/>
          <a:p>
            <a:pPr indent="-342900" lvl="0" marL="457200">
              <a:spcBef>
                <a:spcPts val="0"/>
              </a:spcBef>
              <a:spcAft>
                <a:spcPts val="0"/>
              </a:spcAft>
              <a:buSzPts val="1800"/>
              <a:buChar char="●"/>
            </a:pPr>
            <a:r>
              <a:rPr lang="en"/>
              <a:t>AZ has the most number of restaurants, and IL has the least</a:t>
            </a:r>
          </a:p>
          <a:p>
            <a:pPr indent="-342900" lvl="0" marL="457200" rtl="0">
              <a:spcBef>
                <a:spcPts val="0"/>
              </a:spcBef>
              <a:spcAft>
                <a:spcPts val="0"/>
              </a:spcAft>
              <a:buSzPts val="1800"/>
              <a:buChar char="●"/>
            </a:pPr>
            <a:r>
              <a:rPr lang="en"/>
              <a:t>American and Mexican restaurants have the highest number in all states</a:t>
            </a:r>
          </a:p>
          <a:p>
            <a:pPr indent="-342900" lvl="0" marL="457200">
              <a:spcBef>
                <a:spcPts val="0"/>
              </a:spcBef>
              <a:buSzPts val="1800"/>
              <a:buChar char="●"/>
            </a:pPr>
            <a:r>
              <a:rPr lang="en"/>
              <a:t>Italian and Chinese restaurants are also in great numbers</a:t>
            </a:r>
          </a:p>
        </p:txBody>
      </p:sp>
      <p:pic>
        <p:nvPicPr>
          <p:cNvPr id="227" name="Shape 227"/>
          <p:cNvPicPr preferRelativeResize="0"/>
          <p:nvPr/>
        </p:nvPicPr>
        <p:blipFill>
          <a:blip r:embed="rId3">
            <a:alphaModFix/>
          </a:blip>
          <a:stretch>
            <a:fillRect/>
          </a:stretch>
        </p:blipFill>
        <p:spPr>
          <a:xfrm>
            <a:off x="3378000" y="823350"/>
            <a:ext cx="5613599" cy="4037964"/>
          </a:xfrm>
          <a:prstGeom prst="rect">
            <a:avLst/>
          </a:prstGeom>
          <a:noFill/>
          <a:ln>
            <a:noFill/>
          </a:ln>
        </p:spPr>
      </p:pic>
      <p:sp>
        <p:nvSpPr>
          <p:cNvPr id="228" name="Shape 228"/>
          <p:cNvSpPr txBox="1"/>
          <p:nvPr/>
        </p:nvSpPr>
        <p:spPr>
          <a:xfrm>
            <a:off x="-58125" y="4502575"/>
            <a:ext cx="8805000" cy="978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 </a:t>
            </a:r>
            <a:r>
              <a:rPr lang="en" sz="1800">
                <a:solidFill>
                  <a:srgbClr val="FFFFFF"/>
                </a:solidFill>
                <a:latin typeface="Average"/>
                <a:ea typeface="Average"/>
                <a:cs typeface="Average"/>
                <a:sym typeface="Average"/>
              </a:rPr>
              <a:t>| Machine Learning | Visualization | Conclusion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82475" y="98250"/>
            <a:ext cx="7352100" cy="572700"/>
          </a:xfrm>
          <a:prstGeom prst="rect">
            <a:avLst/>
          </a:prstGeom>
        </p:spPr>
        <p:txBody>
          <a:bodyPr anchorCtr="0" anchor="t" bIns="91425" lIns="91425" rIns="91425" wrap="square" tIns="91425">
            <a:noAutofit/>
          </a:bodyPr>
          <a:lstStyle/>
          <a:p>
            <a:pPr indent="0" lvl="0" marL="0" rtl="0">
              <a:spcBef>
                <a:spcPts val="0"/>
              </a:spcBef>
              <a:buNone/>
            </a:pPr>
            <a:r>
              <a:rPr lang="en"/>
              <a:t>Exploratory Statistics: </a:t>
            </a:r>
            <a:r>
              <a:rPr lang="en" sz="2400"/>
              <a:t>Restaurants Categories</a:t>
            </a:r>
          </a:p>
        </p:txBody>
      </p:sp>
      <p:sp>
        <p:nvSpPr>
          <p:cNvPr id="234" name="Shape 234"/>
          <p:cNvSpPr txBox="1"/>
          <p:nvPr>
            <p:ph idx="1" type="body"/>
          </p:nvPr>
        </p:nvSpPr>
        <p:spPr>
          <a:xfrm>
            <a:off x="6139900" y="828125"/>
            <a:ext cx="2914200" cy="4111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AZ has the highest numbers of fast food restaurants and bars</a:t>
            </a:r>
          </a:p>
          <a:p>
            <a:pPr indent="-342900" lvl="0" marL="457200" rtl="0">
              <a:spcBef>
                <a:spcPts val="0"/>
              </a:spcBef>
              <a:spcAft>
                <a:spcPts val="0"/>
              </a:spcAft>
              <a:buSzPts val="1800"/>
              <a:buChar char="●"/>
            </a:pPr>
            <a:r>
              <a:rPr lang="en"/>
              <a:t>OH and PA has much less fast food restaurants than bars</a:t>
            </a:r>
          </a:p>
          <a:p>
            <a:pPr indent="-342900" lvl="0" marL="457200" rtl="0">
              <a:spcBef>
                <a:spcPts val="0"/>
              </a:spcBef>
              <a:buSzPts val="1800"/>
              <a:buChar char="●"/>
            </a:pPr>
            <a:r>
              <a:rPr lang="en"/>
              <a:t>Salad restaurants also has a leading number of restaurants in each state</a:t>
            </a:r>
          </a:p>
        </p:txBody>
      </p:sp>
      <p:grpSp>
        <p:nvGrpSpPr>
          <p:cNvPr id="235" name="Shape 235"/>
          <p:cNvGrpSpPr/>
          <p:nvPr/>
        </p:nvGrpSpPr>
        <p:grpSpPr>
          <a:xfrm>
            <a:off x="344262" y="783501"/>
            <a:ext cx="5537185" cy="3851418"/>
            <a:chOff x="82475" y="828125"/>
            <a:chExt cx="5950123" cy="4111249"/>
          </a:xfrm>
        </p:grpSpPr>
        <p:pic>
          <p:nvPicPr>
            <p:cNvPr id="236" name="Shape 236"/>
            <p:cNvPicPr preferRelativeResize="0"/>
            <p:nvPr/>
          </p:nvPicPr>
          <p:blipFill>
            <a:blip r:embed="rId3">
              <a:alphaModFix/>
            </a:blip>
            <a:stretch>
              <a:fillRect/>
            </a:stretch>
          </p:blipFill>
          <p:spPr>
            <a:xfrm>
              <a:off x="82475" y="828125"/>
              <a:ext cx="5950123" cy="4111249"/>
            </a:xfrm>
            <a:prstGeom prst="rect">
              <a:avLst/>
            </a:prstGeom>
            <a:noFill/>
            <a:ln>
              <a:noFill/>
            </a:ln>
          </p:spPr>
        </p:pic>
        <p:sp>
          <p:nvSpPr>
            <p:cNvPr id="237" name="Shape 237"/>
            <p:cNvSpPr/>
            <p:nvPr/>
          </p:nvSpPr>
          <p:spPr>
            <a:xfrm>
              <a:off x="1569275" y="3805675"/>
              <a:ext cx="635148" cy="361152"/>
            </a:xfrm>
            <a:prstGeom prst="flowChartTerminator">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8" name="Shape 238"/>
            <p:cNvSpPr/>
            <p:nvPr/>
          </p:nvSpPr>
          <p:spPr>
            <a:xfrm>
              <a:off x="1569275" y="1952975"/>
              <a:ext cx="635148" cy="361152"/>
            </a:xfrm>
            <a:prstGeom prst="flowChartTerminator">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9" name="Shape 239"/>
            <p:cNvSpPr/>
            <p:nvPr/>
          </p:nvSpPr>
          <p:spPr>
            <a:xfrm>
              <a:off x="600825" y="1071675"/>
              <a:ext cx="635148" cy="361152"/>
            </a:xfrm>
            <a:prstGeom prst="flowChartTerminator">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0" name="Shape 240"/>
            <p:cNvSpPr/>
            <p:nvPr/>
          </p:nvSpPr>
          <p:spPr>
            <a:xfrm>
              <a:off x="2384700" y="3366175"/>
              <a:ext cx="635148" cy="361152"/>
            </a:xfrm>
            <a:prstGeom prst="flowChartTerminator">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241" name="Shape 241"/>
          <p:cNvSpPr txBox="1"/>
          <p:nvPr/>
        </p:nvSpPr>
        <p:spPr>
          <a:xfrm>
            <a:off x="280900" y="4090625"/>
            <a:ext cx="8543400" cy="1753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 </a:t>
            </a:r>
            <a:r>
              <a:rPr lang="en" sz="1800">
                <a:solidFill>
                  <a:srgbClr val="FFFFFF"/>
                </a:solidFill>
                <a:latin typeface="Average"/>
                <a:ea typeface="Average"/>
                <a:cs typeface="Average"/>
                <a:sym typeface="Average"/>
              </a:rPr>
              <a:t>| Machine Learning | Visualization | Conclusion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82475" y="98250"/>
            <a:ext cx="7352100" cy="572700"/>
          </a:xfrm>
          <a:prstGeom prst="rect">
            <a:avLst/>
          </a:prstGeom>
        </p:spPr>
        <p:txBody>
          <a:bodyPr anchorCtr="0" anchor="t" bIns="91425" lIns="91425" rIns="91425" wrap="square" tIns="91425">
            <a:noAutofit/>
          </a:bodyPr>
          <a:lstStyle/>
          <a:p>
            <a:pPr indent="0" lvl="0" marL="0" rtl="0">
              <a:spcBef>
                <a:spcPts val="0"/>
              </a:spcBef>
              <a:buNone/>
            </a:pPr>
            <a:r>
              <a:rPr lang="en"/>
              <a:t>Exploratory Statistics: </a:t>
            </a:r>
            <a:r>
              <a:rPr lang="en" sz="2400"/>
              <a:t>Restaurants Categories</a:t>
            </a:r>
          </a:p>
        </p:txBody>
      </p:sp>
      <p:grpSp>
        <p:nvGrpSpPr>
          <p:cNvPr id="247" name="Shape 247"/>
          <p:cNvGrpSpPr/>
          <p:nvPr/>
        </p:nvGrpSpPr>
        <p:grpSpPr>
          <a:xfrm>
            <a:off x="2951149" y="783122"/>
            <a:ext cx="5701333" cy="3740431"/>
            <a:chOff x="2828143" y="848275"/>
            <a:chExt cx="6188357" cy="4103150"/>
          </a:xfrm>
        </p:grpSpPr>
        <p:pic>
          <p:nvPicPr>
            <p:cNvPr id="248" name="Shape 248"/>
            <p:cNvPicPr preferRelativeResize="0"/>
            <p:nvPr/>
          </p:nvPicPr>
          <p:blipFill>
            <a:blip r:embed="rId3">
              <a:alphaModFix/>
            </a:blip>
            <a:stretch>
              <a:fillRect/>
            </a:stretch>
          </p:blipFill>
          <p:spPr>
            <a:xfrm>
              <a:off x="2828143" y="848275"/>
              <a:ext cx="6188357" cy="4103150"/>
            </a:xfrm>
            <a:prstGeom prst="rect">
              <a:avLst/>
            </a:prstGeom>
            <a:noFill/>
            <a:ln>
              <a:noFill/>
            </a:ln>
          </p:spPr>
        </p:pic>
        <p:sp>
          <p:nvSpPr>
            <p:cNvPr id="249" name="Shape 249"/>
            <p:cNvSpPr/>
            <p:nvPr/>
          </p:nvSpPr>
          <p:spPr>
            <a:xfrm>
              <a:off x="3524550" y="3681125"/>
              <a:ext cx="896724" cy="361152"/>
            </a:xfrm>
            <a:prstGeom prst="flowChartTerminator">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0" name="Shape 250"/>
            <p:cNvSpPr/>
            <p:nvPr/>
          </p:nvSpPr>
          <p:spPr>
            <a:xfrm>
              <a:off x="3440950" y="1678975"/>
              <a:ext cx="980316" cy="457866"/>
            </a:xfrm>
            <a:prstGeom prst="flowChartTerminator">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1" name="Shape 251"/>
            <p:cNvSpPr/>
            <p:nvPr/>
          </p:nvSpPr>
          <p:spPr>
            <a:xfrm>
              <a:off x="6022900" y="3232800"/>
              <a:ext cx="635148" cy="361152"/>
            </a:xfrm>
            <a:prstGeom prst="flowChartTerminator">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2" name="Shape 252"/>
            <p:cNvSpPr/>
            <p:nvPr/>
          </p:nvSpPr>
          <p:spPr>
            <a:xfrm>
              <a:off x="4254425" y="2980125"/>
              <a:ext cx="635148" cy="361152"/>
            </a:xfrm>
            <a:prstGeom prst="flowChartTerminator">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253" name="Shape 253"/>
          <p:cNvSpPr txBox="1"/>
          <p:nvPr/>
        </p:nvSpPr>
        <p:spPr>
          <a:xfrm>
            <a:off x="186875" y="804350"/>
            <a:ext cx="2503200" cy="32490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solidFill>
                  <a:schemeClr val="accent3"/>
                </a:solidFill>
                <a:latin typeface="Average"/>
                <a:ea typeface="Average"/>
                <a:cs typeface="Average"/>
                <a:sym typeface="Average"/>
              </a:rPr>
              <a:t>With similar breakfast, brunch, tea restaurants, OH has less bars than NV</a:t>
            </a:r>
          </a:p>
          <a:p>
            <a:pPr indent="0" lvl="0" marL="0">
              <a:spcBef>
                <a:spcPts val="0"/>
              </a:spcBef>
              <a:buNone/>
            </a:pPr>
            <a:r>
              <a:rPr lang="en" sz="1800">
                <a:solidFill>
                  <a:schemeClr val="accent3"/>
                </a:solidFill>
                <a:latin typeface="Average"/>
                <a:ea typeface="Average"/>
                <a:cs typeface="Average"/>
                <a:sym typeface="Average"/>
              </a:rPr>
              <a:t>NV’s number of breakfast, brunch, and tea restaurants is much balanced than any other state’s number of restaurants </a:t>
            </a:r>
          </a:p>
          <a:p>
            <a:pPr indent="0" lvl="0" marL="0">
              <a:spcBef>
                <a:spcPts val="0"/>
              </a:spcBef>
              <a:buNone/>
            </a:pPr>
            <a:r>
              <a:t/>
            </a:r>
            <a:endParaRPr sz="1800">
              <a:solidFill>
                <a:schemeClr val="accent3"/>
              </a:solidFill>
              <a:latin typeface="Average"/>
              <a:ea typeface="Average"/>
              <a:cs typeface="Average"/>
              <a:sym typeface="Average"/>
            </a:endParaRPr>
          </a:p>
        </p:txBody>
      </p:sp>
      <p:sp>
        <p:nvSpPr>
          <p:cNvPr id="254" name="Shape 254"/>
          <p:cNvSpPr txBox="1"/>
          <p:nvPr/>
        </p:nvSpPr>
        <p:spPr>
          <a:xfrm>
            <a:off x="186875" y="4635725"/>
            <a:ext cx="8601600" cy="5079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 </a:t>
            </a:r>
            <a:r>
              <a:rPr lang="en" sz="1800">
                <a:solidFill>
                  <a:srgbClr val="FFFFFF"/>
                </a:solidFill>
                <a:latin typeface="Average"/>
                <a:ea typeface="Average"/>
                <a:cs typeface="Average"/>
                <a:sym typeface="Average"/>
              </a:rPr>
              <a:t>| Machine Learning | Visualization | Conclusion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8" name="Shape 258"/>
        <p:cNvGrpSpPr/>
        <p:nvPr/>
      </p:nvGrpSpPr>
      <p:grpSpPr>
        <a:xfrm>
          <a:off x="0" y="0"/>
          <a:ext cx="0" cy="0"/>
          <a:chOff x="0" y="0"/>
          <a:chExt cx="0" cy="0"/>
        </a:xfrm>
      </p:grpSpPr>
      <p:sp>
        <p:nvSpPr>
          <p:cNvPr id="259" name="Shape 259"/>
          <p:cNvSpPr txBox="1"/>
          <p:nvPr>
            <p:ph type="title"/>
          </p:nvPr>
        </p:nvSpPr>
        <p:spPr>
          <a:xfrm>
            <a:off x="82475" y="98250"/>
            <a:ext cx="79884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Exploratory Statistics:  </a:t>
            </a:r>
            <a:r>
              <a:rPr lang="en" sz="2700">
                <a:solidFill>
                  <a:srgbClr val="000000"/>
                </a:solidFill>
              </a:rPr>
              <a:t>Income Vs Price Range</a:t>
            </a:r>
          </a:p>
        </p:txBody>
      </p:sp>
      <p:pic>
        <p:nvPicPr>
          <p:cNvPr id="260" name="Shape 260"/>
          <p:cNvPicPr preferRelativeResize="0"/>
          <p:nvPr/>
        </p:nvPicPr>
        <p:blipFill>
          <a:blip r:embed="rId3">
            <a:alphaModFix/>
          </a:blip>
          <a:stretch>
            <a:fillRect/>
          </a:stretch>
        </p:blipFill>
        <p:spPr>
          <a:xfrm>
            <a:off x="4942127" y="798175"/>
            <a:ext cx="2333689" cy="2070337"/>
          </a:xfrm>
          <a:prstGeom prst="rect">
            <a:avLst/>
          </a:prstGeom>
          <a:noFill/>
          <a:ln>
            <a:noFill/>
          </a:ln>
        </p:spPr>
      </p:pic>
      <p:pic>
        <p:nvPicPr>
          <p:cNvPr id="261" name="Shape 261"/>
          <p:cNvPicPr preferRelativeResize="0"/>
          <p:nvPr/>
        </p:nvPicPr>
        <p:blipFill>
          <a:blip r:embed="rId4">
            <a:alphaModFix/>
          </a:blip>
          <a:stretch>
            <a:fillRect/>
          </a:stretch>
        </p:blipFill>
        <p:spPr>
          <a:xfrm>
            <a:off x="528012" y="820710"/>
            <a:ext cx="2042705" cy="1956572"/>
          </a:xfrm>
          <a:prstGeom prst="rect">
            <a:avLst/>
          </a:prstGeom>
          <a:noFill/>
          <a:ln>
            <a:noFill/>
          </a:ln>
        </p:spPr>
      </p:pic>
      <p:pic>
        <p:nvPicPr>
          <p:cNvPr id="262" name="Shape 262"/>
          <p:cNvPicPr preferRelativeResize="0"/>
          <p:nvPr/>
        </p:nvPicPr>
        <p:blipFill>
          <a:blip r:embed="rId5">
            <a:alphaModFix/>
          </a:blip>
          <a:stretch>
            <a:fillRect/>
          </a:stretch>
        </p:blipFill>
        <p:spPr>
          <a:xfrm>
            <a:off x="4751363" y="2945400"/>
            <a:ext cx="2876960" cy="1817648"/>
          </a:xfrm>
          <a:prstGeom prst="rect">
            <a:avLst/>
          </a:prstGeom>
          <a:noFill/>
          <a:ln>
            <a:noFill/>
          </a:ln>
        </p:spPr>
      </p:pic>
      <p:pic>
        <p:nvPicPr>
          <p:cNvPr id="263" name="Shape 263"/>
          <p:cNvPicPr preferRelativeResize="0"/>
          <p:nvPr/>
        </p:nvPicPr>
        <p:blipFill>
          <a:blip r:embed="rId6">
            <a:alphaModFix/>
          </a:blip>
          <a:stretch>
            <a:fillRect/>
          </a:stretch>
        </p:blipFill>
        <p:spPr>
          <a:xfrm>
            <a:off x="462289" y="2749850"/>
            <a:ext cx="2174154" cy="1956571"/>
          </a:xfrm>
          <a:prstGeom prst="rect">
            <a:avLst/>
          </a:prstGeom>
          <a:noFill/>
          <a:ln>
            <a:noFill/>
          </a:ln>
        </p:spPr>
      </p:pic>
      <p:sp>
        <p:nvSpPr>
          <p:cNvPr id="264" name="Shape 264"/>
          <p:cNvSpPr/>
          <p:nvPr/>
        </p:nvSpPr>
        <p:spPr>
          <a:xfrm>
            <a:off x="3036803" y="1738446"/>
            <a:ext cx="1432500" cy="229800"/>
          </a:xfrm>
          <a:prstGeom prst="right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65" name="Shape 265"/>
          <p:cNvSpPr/>
          <p:nvPr/>
        </p:nvSpPr>
        <p:spPr>
          <a:xfrm>
            <a:off x="2977710" y="3602301"/>
            <a:ext cx="1432500" cy="229800"/>
          </a:xfrm>
          <a:prstGeom prst="right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66" name="Shape 266"/>
          <p:cNvSpPr txBox="1"/>
          <p:nvPr/>
        </p:nvSpPr>
        <p:spPr>
          <a:xfrm>
            <a:off x="2214626" y="2694475"/>
            <a:ext cx="2517600" cy="392400"/>
          </a:xfrm>
          <a:prstGeom prst="rect">
            <a:avLst/>
          </a:prstGeom>
          <a:noFill/>
          <a:ln cap="flat" cmpd="sng" w="28575">
            <a:solidFill>
              <a:srgbClr val="F9CB9C"/>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lang="en"/>
              <a:t>Green --- &gt;  higher income</a:t>
            </a:r>
          </a:p>
        </p:txBody>
      </p:sp>
      <p:sp>
        <p:nvSpPr>
          <p:cNvPr id="267" name="Shape 267"/>
          <p:cNvSpPr txBox="1"/>
          <p:nvPr/>
        </p:nvSpPr>
        <p:spPr>
          <a:xfrm>
            <a:off x="7087892" y="2624851"/>
            <a:ext cx="1801800" cy="531600"/>
          </a:xfrm>
          <a:prstGeom prst="rect">
            <a:avLst/>
          </a:prstGeom>
          <a:noFill/>
          <a:ln cap="flat" cmpd="sng" w="28575">
            <a:solidFill>
              <a:srgbClr val="F9CB9C"/>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t>Green --- &gt; higher price-range</a:t>
            </a:r>
          </a:p>
        </p:txBody>
      </p:sp>
      <p:sp>
        <p:nvSpPr>
          <p:cNvPr id="268" name="Shape 268"/>
          <p:cNvSpPr txBox="1"/>
          <p:nvPr/>
        </p:nvSpPr>
        <p:spPr>
          <a:xfrm>
            <a:off x="215325" y="4706425"/>
            <a:ext cx="8412300" cy="462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a:t>
            </a:r>
            <a:r>
              <a:rPr lang="en" sz="1800">
                <a:solidFill>
                  <a:srgbClr val="E06666"/>
                </a:solidFill>
                <a:latin typeface="Average"/>
                <a:ea typeface="Average"/>
                <a:cs typeface="Average"/>
                <a:sym typeface="Average"/>
              </a:rPr>
              <a:t>Statistics</a:t>
            </a:r>
            <a:r>
              <a:rPr lang="en" sz="1800">
                <a:latin typeface="Average"/>
                <a:ea typeface="Average"/>
                <a:cs typeface="Average"/>
                <a:sym typeface="Average"/>
              </a:rPr>
              <a:t> | Machine Learning | Visualization | Conclusion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idx="1" type="body"/>
          </p:nvPr>
        </p:nvSpPr>
        <p:spPr>
          <a:xfrm>
            <a:off x="766175" y="819525"/>
            <a:ext cx="3430800" cy="1881000"/>
          </a:xfrm>
          <a:prstGeom prst="rect">
            <a:avLst/>
          </a:prstGeom>
          <a:ln cap="flat" cmpd="sng" w="38100">
            <a:solidFill>
              <a:srgbClr val="EA9999"/>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b="1" lang="en" sz="1500">
                <a:solidFill>
                  <a:srgbClr val="FFFFFF"/>
                </a:solidFill>
              </a:rPr>
              <a:t>Training dataset:</a:t>
            </a:r>
          </a:p>
          <a:p>
            <a:pPr indent="0" lvl="0" marL="0">
              <a:spcBef>
                <a:spcPts val="0"/>
              </a:spcBef>
              <a:buNone/>
            </a:pPr>
            <a:r>
              <a:rPr b="1" lang="en" sz="1500">
                <a:solidFill>
                  <a:srgbClr val="FFFFFF"/>
                </a:solidFill>
              </a:rPr>
              <a:t>Data Source: </a:t>
            </a:r>
            <a:r>
              <a:rPr lang="en" sz="1500">
                <a:solidFill>
                  <a:srgbClr val="FFFFFF"/>
                </a:solidFill>
              </a:rPr>
              <a:t>Labeled Yelp Reviews</a:t>
            </a:r>
          </a:p>
          <a:p>
            <a:pPr indent="0" lvl="0" marL="0">
              <a:spcBef>
                <a:spcPts val="0"/>
              </a:spcBef>
              <a:buNone/>
            </a:pPr>
            <a:r>
              <a:rPr b="1" lang="en" sz="1500">
                <a:solidFill>
                  <a:srgbClr val="FFFFFF"/>
                </a:solidFill>
              </a:rPr>
              <a:t>Data Size:</a:t>
            </a:r>
            <a:r>
              <a:rPr lang="en" sz="1500">
                <a:solidFill>
                  <a:srgbClr val="FFFFFF"/>
                </a:solidFill>
              </a:rPr>
              <a:t> 350000 rows</a:t>
            </a:r>
          </a:p>
          <a:p>
            <a:pPr indent="0" lvl="0" marL="0">
              <a:spcBef>
                <a:spcPts val="0"/>
              </a:spcBef>
              <a:buNone/>
            </a:pPr>
            <a:r>
              <a:rPr lang="en" sz="1500">
                <a:solidFill>
                  <a:srgbClr val="FFFFFF"/>
                </a:solidFill>
              </a:rPr>
              <a:t>Unbalanced (True/Fake): 10:1</a:t>
            </a:r>
          </a:p>
          <a:p>
            <a:pPr indent="0" lvl="0" marL="0">
              <a:spcBef>
                <a:spcPts val="0"/>
              </a:spcBef>
              <a:buNone/>
            </a:pPr>
            <a:r>
              <a:t/>
            </a:r>
            <a:endParaRPr sz="1500">
              <a:solidFill>
                <a:srgbClr val="FFFFFF"/>
              </a:solidFill>
              <a:latin typeface="Times New Roman"/>
              <a:ea typeface="Times New Roman"/>
              <a:cs typeface="Times New Roman"/>
              <a:sym typeface="Times New Roman"/>
            </a:endParaRPr>
          </a:p>
          <a:p>
            <a:pPr indent="0" lvl="0" marL="0">
              <a:spcBef>
                <a:spcPts val="0"/>
              </a:spcBef>
              <a:buNone/>
            </a:pPr>
            <a:r>
              <a:t/>
            </a:r>
            <a:endParaRPr sz="1500">
              <a:solidFill>
                <a:srgbClr val="FFFFFF"/>
              </a:solidFill>
            </a:endParaRPr>
          </a:p>
          <a:p>
            <a:pPr indent="0" lvl="0" marL="0">
              <a:spcBef>
                <a:spcPts val="0"/>
              </a:spcBef>
              <a:buNone/>
            </a:pPr>
            <a:r>
              <a:t/>
            </a:r>
            <a:endParaRPr sz="1500">
              <a:solidFill>
                <a:srgbClr val="FFFFFF"/>
              </a:solidFill>
            </a:endParaRPr>
          </a:p>
        </p:txBody>
      </p:sp>
      <p:sp>
        <p:nvSpPr>
          <p:cNvPr id="274" name="Shape 274"/>
          <p:cNvSpPr txBox="1"/>
          <p:nvPr>
            <p:ph type="title"/>
          </p:nvPr>
        </p:nvSpPr>
        <p:spPr>
          <a:xfrm>
            <a:off x="82475" y="98250"/>
            <a:ext cx="6592800" cy="572700"/>
          </a:xfrm>
          <a:prstGeom prst="rect">
            <a:avLst/>
          </a:prstGeom>
        </p:spPr>
        <p:txBody>
          <a:bodyPr anchorCtr="0" anchor="t" bIns="91425" lIns="91425" rIns="91425" wrap="square" tIns="91425">
            <a:noAutofit/>
          </a:bodyPr>
          <a:lstStyle/>
          <a:p>
            <a:pPr indent="0" lvl="0" marL="0">
              <a:spcBef>
                <a:spcPts val="0"/>
              </a:spcBef>
              <a:buNone/>
            </a:pPr>
            <a:r>
              <a:rPr lang="en"/>
              <a:t>Machine Learning on Fake Reviews I</a:t>
            </a:r>
          </a:p>
        </p:txBody>
      </p:sp>
      <p:sp>
        <p:nvSpPr>
          <p:cNvPr id="275" name="Shape 275"/>
          <p:cNvSpPr txBox="1"/>
          <p:nvPr>
            <p:ph idx="1" type="body"/>
          </p:nvPr>
        </p:nvSpPr>
        <p:spPr>
          <a:xfrm>
            <a:off x="4559400" y="1670875"/>
            <a:ext cx="3957900" cy="2096100"/>
          </a:xfrm>
          <a:prstGeom prst="rect">
            <a:avLst/>
          </a:prstGeom>
          <a:ln cap="flat" cmpd="sng" w="38100">
            <a:solidFill>
              <a:srgbClr val="A4C2F4"/>
            </a:solidFill>
            <a:prstDash val="solid"/>
            <a:round/>
            <a:headEnd len="med" w="med" type="none"/>
            <a:tailEnd len="med" w="med" type="none"/>
          </a:ln>
        </p:spPr>
        <p:txBody>
          <a:bodyPr anchorCtr="0" anchor="t" bIns="91425" lIns="91425" rIns="91425" wrap="square" tIns="91425">
            <a:noAutofit/>
          </a:bodyPr>
          <a:lstStyle/>
          <a:p>
            <a:pPr indent="0" lvl="0" marL="0">
              <a:lnSpc>
                <a:spcPct val="150000"/>
              </a:lnSpc>
              <a:spcBef>
                <a:spcPts val="0"/>
              </a:spcBef>
              <a:buNone/>
            </a:pPr>
            <a:r>
              <a:rPr lang="en" sz="1500">
                <a:solidFill>
                  <a:srgbClr val="FFFFFF"/>
                </a:solidFill>
              </a:rPr>
              <a:t>Assumptions</a:t>
            </a:r>
            <a:r>
              <a:rPr lang="en" sz="1500">
                <a:solidFill>
                  <a:srgbClr val="FFFFFF"/>
                </a:solidFill>
              </a:rPr>
              <a:t>:</a:t>
            </a:r>
          </a:p>
          <a:p>
            <a:pPr indent="-323850" lvl="0" marL="457200" rtl="0">
              <a:lnSpc>
                <a:spcPct val="150000"/>
              </a:lnSpc>
              <a:spcBef>
                <a:spcPts val="0"/>
              </a:spcBef>
              <a:spcAft>
                <a:spcPts val="0"/>
              </a:spcAft>
              <a:buClr>
                <a:srgbClr val="FFFFFF"/>
              </a:buClr>
              <a:buSzPts val="1500"/>
              <a:buChar char="●"/>
            </a:pPr>
            <a:r>
              <a:rPr lang="en" sz="1500">
                <a:solidFill>
                  <a:srgbClr val="FFFFFF"/>
                </a:solidFill>
              </a:rPr>
              <a:t>Model prefers True Reviews</a:t>
            </a:r>
          </a:p>
          <a:p>
            <a:pPr indent="-323850" lvl="0" marL="457200" rtl="0">
              <a:lnSpc>
                <a:spcPct val="150000"/>
              </a:lnSpc>
              <a:spcBef>
                <a:spcPts val="0"/>
              </a:spcBef>
              <a:spcAft>
                <a:spcPts val="0"/>
              </a:spcAft>
              <a:buClr>
                <a:srgbClr val="FFFFFF"/>
              </a:buClr>
              <a:buSzPts val="1500"/>
              <a:buChar char="●"/>
            </a:pPr>
            <a:r>
              <a:rPr lang="en" sz="1500">
                <a:solidFill>
                  <a:srgbClr val="FFFFFF"/>
                </a:solidFill>
              </a:rPr>
              <a:t>Remove Positive Reviews</a:t>
            </a:r>
          </a:p>
          <a:p>
            <a:pPr indent="-323850" lvl="0" marL="457200" rtl="0">
              <a:lnSpc>
                <a:spcPct val="150000"/>
              </a:lnSpc>
              <a:spcBef>
                <a:spcPts val="0"/>
              </a:spcBef>
              <a:buClr>
                <a:srgbClr val="FFFFFF"/>
              </a:buClr>
              <a:buSzPts val="1500"/>
              <a:buChar char="●"/>
            </a:pPr>
            <a:r>
              <a:rPr lang="en" sz="1500">
                <a:solidFill>
                  <a:srgbClr val="FFFFFF"/>
                </a:solidFill>
              </a:rPr>
              <a:t>Duplicate Negative Reviews</a:t>
            </a:r>
          </a:p>
          <a:p>
            <a:pPr indent="0" lvl="0" marL="0" rtl="0">
              <a:lnSpc>
                <a:spcPct val="150000"/>
              </a:lnSpc>
              <a:spcBef>
                <a:spcPts val="0"/>
              </a:spcBef>
              <a:buNone/>
            </a:pPr>
            <a:r>
              <a:t/>
            </a:r>
            <a:endParaRPr sz="1500">
              <a:solidFill>
                <a:srgbClr val="FFFFFF"/>
              </a:solidFill>
            </a:endParaRPr>
          </a:p>
        </p:txBody>
      </p:sp>
      <p:pic>
        <p:nvPicPr>
          <p:cNvPr id="276" name="Shape 276"/>
          <p:cNvPicPr preferRelativeResize="0"/>
          <p:nvPr/>
        </p:nvPicPr>
        <p:blipFill>
          <a:blip r:embed="rId3">
            <a:alphaModFix/>
          </a:blip>
          <a:stretch>
            <a:fillRect/>
          </a:stretch>
        </p:blipFill>
        <p:spPr>
          <a:xfrm>
            <a:off x="921424" y="2849100"/>
            <a:ext cx="2781150" cy="1668675"/>
          </a:xfrm>
          <a:prstGeom prst="rect">
            <a:avLst/>
          </a:prstGeom>
          <a:noFill/>
          <a:ln>
            <a:noFill/>
          </a:ln>
        </p:spPr>
      </p:pic>
      <p:sp>
        <p:nvSpPr>
          <p:cNvPr id="277" name="Shape 277"/>
          <p:cNvSpPr txBox="1"/>
          <p:nvPr/>
        </p:nvSpPr>
        <p:spPr>
          <a:xfrm>
            <a:off x="382650" y="4766900"/>
            <a:ext cx="8378700" cy="392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82475" y="98250"/>
            <a:ext cx="6571500" cy="572700"/>
          </a:xfrm>
          <a:prstGeom prst="rect">
            <a:avLst/>
          </a:prstGeom>
        </p:spPr>
        <p:txBody>
          <a:bodyPr anchorCtr="0" anchor="t" bIns="91425" lIns="91425" rIns="91425" wrap="square" tIns="91425">
            <a:noAutofit/>
          </a:bodyPr>
          <a:lstStyle/>
          <a:p>
            <a:pPr indent="0" lvl="0" marL="0" rtl="0">
              <a:spcBef>
                <a:spcPts val="0"/>
              </a:spcBef>
              <a:buNone/>
            </a:pPr>
            <a:r>
              <a:rPr lang="en"/>
              <a:t>Machine Learning on Fake Reviews II</a:t>
            </a:r>
          </a:p>
        </p:txBody>
      </p:sp>
      <p:sp>
        <p:nvSpPr>
          <p:cNvPr id="283" name="Shape 283"/>
          <p:cNvSpPr txBox="1"/>
          <p:nvPr/>
        </p:nvSpPr>
        <p:spPr>
          <a:xfrm>
            <a:off x="3491875" y="811425"/>
            <a:ext cx="4788300" cy="2187000"/>
          </a:xfrm>
          <a:prstGeom prst="rect">
            <a:avLst/>
          </a:prstGeom>
          <a:noFill/>
          <a:ln cap="flat" cmpd="sng" w="19050">
            <a:solidFill>
              <a:srgbClr val="FFF2CC"/>
            </a:solidFill>
            <a:prstDash val="solid"/>
            <a:round/>
            <a:headEnd len="med" w="med" type="none"/>
            <a:tailEnd len="med" w="med" type="none"/>
          </a:ln>
        </p:spPr>
        <p:txBody>
          <a:bodyPr anchorCtr="0" anchor="t" bIns="91425" lIns="91425" rIns="91425" wrap="square" tIns="91425">
            <a:noAutofit/>
          </a:bodyPr>
          <a:lstStyle/>
          <a:p>
            <a:pPr indent="0" lvl="0" marL="0" rtl="0">
              <a:lnSpc>
                <a:spcPct val="115000"/>
              </a:lnSpc>
              <a:spcBef>
                <a:spcPts val="0"/>
              </a:spcBef>
              <a:spcAft>
                <a:spcPts val="1600"/>
              </a:spcAft>
              <a:buNone/>
            </a:pPr>
            <a:r>
              <a:rPr b="1" lang="en">
                <a:solidFill>
                  <a:srgbClr val="FFFFFF"/>
                </a:solidFill>
                <a:latin typeface="Average"/>
                <a:ea typeface="Average"/>
                <a:cs typeface="Average"/>
                <a:sym typeface="Average"/>
              </a:rPr>
              <a:t>Advantages of CNNs:</a:t>
            </a:r>
          </a:p>
          <a:p>
            <a:pPr indent="-317500" lvl="0" marL="457200" rtl="0">
              <a:lnSpc>
                <a:spcPct val="115000"/>
              </a:lnSpc>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High Accuracy</a:t>
            </a:r>
          </a:p>
          <a:p>
            <a:pPr indent="-317500" lvl="0" marL="457200" rtl="0">
              <a:lnSpc>
                <a:spcPct val="115000"/>
              </a:lnSpc>
              <a:spcBef>
                <a:spcPts val="0"/>
              </a:spcBef>
              <a:spcAft>
                <a:spcPts val="1600"/>
              </a:spcAft>
              <a:buClr>
                <a:srgbClr val="FFFFFF"/>
              </a:buClr>
              <a:buSzPts val="1400"/>
              <a:buFont typeface="Average"/>
              <a:buChar char="●"/>
            </a:pPr>
            <a:r>
              <a:rPr lang="en">
                <a:solidFill>
                  <a:schemeClr val="dk1"/>
                </a:solidFill>
                <a:latin typeface="Average"/>
                <a:ea typeface="Average"/>
                <a:cs typeface="Average"/>
                <a:sym typeface="Average"/>
              </a:rPr>
              <a:t>Low Computational Expense</a:t>
            </a:r>
          </a:p>
          <a:p>
            <a:pPr indent="-317500" lvl="0" marL="457200" rtl="0">
              <a:lnSpc>
                <a:spcPct val="115000"/>
              </a:lnSpc>
              <a:spcBef>
                <a:spcPts val="0"/>
              </a:spcBef>
              <a:spcAft>
                <a:spcPts val="1600"/>
              </a:spcAft>
              <a:buClr>
                <a:srgbClr val="FFFFFF"/>
              </a:buClr>
              <a:buSzPts val="1400"/>
              <a:buFont typeface="Average"/>
              <a:buChar char="●"/>
            </a:pPr>
            <a:r>
              <a:rPr lang="en">
                <a:solidFill>
                  <a:srgbClr val="FFFFFF"/>
                </a:solidFill>
                <a:latin typeface="Average"/>
                <a:ea typeface="Average"/>
                <a:cs typeface="Average"/>
                <a:sym typeface="Average"/>
              </a:rPr>
              <a:t>Input Chunks as Learning Samples</a:t>
            </a:r>
          </a:p>
          <a:p>
            <a:pPr indent="0" lvl="0" marL="0" rtl="0">
              <a:lnSpc>
                <a:spcPct val="115000"/>
              </a:lnSpc>
              <a:spcBef>
                <a:spcPts val="0"/>
              </a:spcBef>
              <a:spcAft>
                <a:spcPts val="1600"/>
              </a:spcAft>
              <a:buNone/>
            </a:pPr>
            <a:r>
              <a:rPr lang="en">
                <a:solidFill>
                  <a:srgbClr val="FFFFFF"/>
                </a:solidFill>
                <a:latin typeface="Average"/>
                <a:ea typeface="Average"/>
                <a:cs typeface="Average"/>
                <a:sym typeface="Average"/>
              </a:rPr>
              <a:t>Eg. [“My teammates are smart”, “And they are pretty”]</a:t>
            </a:r>
          </a:p>
          <a:p>
            <a:pPr indent="0" lvl="0" marL="0" rtl="0">
              <a:lnSpc>
                <a:spcPct val="115000"/>
              </a:lnSpc>
              <a:spcBef>
                <a:spcPts val="0"/>
              </a:spcBef>
              <a:spcAft>
                <a:spcPts val="1600"/>
              </a:spcAft>
              <a:buNone/>
            </a:pPr>
            <a:r>
              <a:rPr lang="en">
                <a:solidFill>
                  <a:srgbClr val="FFFFFF"/>
                </a:solidFill>
                <a:latin typeface="Average"/>
                <a:ea typeface="Average"/>
                <a:cs typeface="Average"/>
                <a:sym typeface="Average"/>
              </a:rPr>
              <a:t>      [“my”, “teammates”, “are”, “smart”]</a:t>
            </a:r>
          </a:p>
          <a:p>
            <a:pPr indent="0" lvl="0" marL="0" rtl="0">
              <a:lnSpc>
                <a:spcPct val="115000"/>
              </a:lnSpc>
              <a:spcBef>
                <a:spcPts val="0"/>
              </a:spcBef>
              <a:spcAft>
                <a:spcPts val="1600"/>
              </a:spcAft>
              <a:buNone/>
            </a:pPr>
            <a:r>
              <a:t/>
            </a:r>
            <a:endParaRPr>
              <a:solidFill>
                <a:srgbClr val="FFFFFF"/>
              </a:solidFill>
              <a:latin typeface="Average"/>
              <a:ea typeface="Average"/>
              <a:cs typeface="Average"/>
              <a:sym typeface="Average"/>
            </a:endParaRPr>
          </a:p>
          <a:p>
            <a:pPr indent="0" lvl="0" marL="0" rtl="0">
              <a:lnSpc>
                <a:spcPct val="115000"/>
              </a:lnSpc>
              <a:spcBef>
                <a:spcPts val="0"/>
              </a:spcBef>
              <a:spcAft>
                <a:spcPts val="1600"/>
              </a:spcAft>
              <a:buNone/>
            </a:pPr>
            <a:r>
              <a:t/>
            </a:r>
            <a:endParaRPr b="1">
              <a:solidFill>
                <a:srgbClr val="FFFFFF"/>
              </a:solidFill>
              <a:latin typeface="Average"/>
              <a:ea typeface="Average"/>
              <a:cs typeface="Average"/>
              <a:sym typeface="Average"/>
            </a:endParaRPr>
          </a:p>
          <a:p>
            <a:pPr indent="0" lvl="0" marL="0" rtl="0">
              <a:spcBef>
                <a:spcPts val="0"/>
              </a:spcBef>
              <a:buNone/>
            </a:pPr>
            <a:r>
              <a:t/>
            </a:r>
            <a:endParaRPr>
              <a:solidFill>
                <a:srgbClr val="FFFFFF"/>
              </a:solidFill>
              <a:latin typeface="Average"/>
              <a:ea typeface="Average"/>
              <a:cs typeface="Average"/>
              <a:sym typeface="Average"/>
            </a:endParaRPr>
          </a:p>
        </p:txBody>
      </p:sp>
      <p:sp>
        <p:nvSpPr>
          <p:cNvPr id="284" name="Shape 284"/>
          <p:cNvSpPr txBox="1"/>
          <p:nvPr/>
        </p:nvSpPr>
        <p:spPr>
          <a:xfrm>
            <a:off x="406275" y="811425"/>
            <a:ext cx="2549400" cy="2674800"/>
          </a:xfrm>
          <a:prstGeom prst="rect">
            <a:avLst/>
          </a:prstGeom>
          <a:noFill/>
          <a:ln cap="flat" cmpd="sng" w="19050">
            <a:solidFill>
              <a:srgbClr val="FFF2CC"/>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sz="1800">
                <a:solidFill>
                  <a:srgbClr val="FFFFFF"/>
                </a:solidFill>
                <a:latin typeface="Average"/>
                <a:ea typeface="Average"/>
                <a:cs typeface="Average"/>
                <a:sym typeface="Average"/>
              </a:rPr>
              <a:t>Training layers and parameters:</a:t>
            </a:r>
          </a:p>
          <a:p>
            <a:pPr indent="0" lvl="0" marL="0" rtl="0">
              <a:spcBef>
                <a:spcPts val="0"/>
              </a:spcBef>
              <a:buNone/>
            </a:pPr>
            <a:r>
              <a:t/>
            </a:r>
            <a:endParaRPr sz="1800">
              <a:solidFill>
                <a:srgbClr val="FFFFFF"/>
              </a:solidFill>
              <a:latin typeface="Average"/>
              <a:ea typeface="Average"/>
              <a:cs typeface="Average"/>
              <a:sym typeface="Average"/>
            </a:endParaRPr>
          </a:p>
          <a:p>
            <a:pPr indent="-317500" lvl="0" marL="457200" rtl="0">
              <a:lnSpc>
                <a:spcPct val="150000"/>
              </a:lnSpc>
              <a:spcBef>
                <a:spcPts val="0"/>
              </a:spcBef>
              <a:spcAft>
                <a:spcPts val="0"/>
              </a:spcAft>
              <a:buClr>
                <a:srgbClr val="FFFFFF"/>
              </a:buClr>
              <a:buSzPts val="1400"/>
              <a:buFont typeface="Average"/>
              <a:buChar char="●"/>
            </a:pPr>
            <a:r>
              <a:rPr b="1" lang="en">
                <a:solidFill>
                  <a:srgbClr val="FFFFFF"/>
                </a:solidFill>
                <a:latin typeface="Average"/>
                <a:ea typeface="Average"/>
                <a:cs typeface="Average"/>
                <a:sym typeface="Average"/>
              </a:rPr>
              <a:t>Convolutional layer</a:t>
            </a:r>
          </a:p>
          <a:p>
            <a:pPr indent="-317500" lvl="0" marL="457200" rtl="0">
              <a:lnSpc>
                <a:spcPct val="150000"/>
              </a:lnSpc>
              <a:spcBef>
                <a:spcPts val="0"/>
              </a:spcBef>
              <a:spcAft>
                <a:spcPts val="0"/>
              </a:spcAft>
              <a:buClr>
                <a:srgbClr val="FFFFFF"/>
              </a:buClr>
              <a:buSzPts val="1400"/>
              <a:buFont typeface="Average"/>
              <a:buChar char="●"/>
            </a:pPr>
            <a:r>
              <a:rPr b="1" lang="en">
                <a:solidFill>
                  <a:srgbClr val="FFFFFF"/>
                </a:solidFill>
                <a:latin typeface="Average"/>
                <a:ea typeface="Average"/>
                <a:cs typeface="Average"/>
                <a:sym typeface="Average"/>
              </a:rPr>
              <a:t>Maxpooling layer</a:t>
            </a:r>
          </a:p>
          <a:p>
            <a:pPr indent="-317500" lvl="0" marL="457200" rtl="0">
              <a:lnSpc>
                <a:spcPct val="150000"/>
              </a:lnSpc>
              <a:spcBef>
                <a:spcPts val="0"/>
              </a:spcBef>
              <a:spcAft>
                <a:spcPts val="0"/>
              </a:spcAft>
              <a:buClr>
                <a:srgbClr val="FFFFFF"/>
              </a:buClr>
              <a:buSzPts val="1400"/>
              <a:buFont typeface="Average"/>
              <a:buChar char="●"/>
            </a:pPr>
            <a:r>
              <a:rPr b="1" lang="en">
                <a:solidFill>
                  <a:srgbClr val="FFFFFF"/>
                </a:solidFill>
                <a:latin typeface="Average"/>
                <a:ea typeface="Average"/>
                <a:cs typeface="Average"/>
                <a:sym typeface="Average"/>
              </a:rPr>
              <a:t>Dropout layer</a:t>
            </a:r>
          </a:p>
          <a:p>
            <a:pPr indent="-317500" lvl="0" marL="457200" rtl="0">
              <a:lnSpc>
                <a:spcPct val="150000"/>
              </a:lnSpc>
              <a:spcBef>
                <a:spcPts val="0"/>
              </a:spcBef>
              <a:spcAft>
                <a:spcPts val="0"/>
              </a:spcAft>
              <a:buClr>
                <a:srgbClr val="FFFFFF"/>
              </a:buClr>
              <a:buSzPts val="1400"/>
              <a:buFont typeface="Average"/>
              <a:buChar char="●"/>
            </a:pPr>
            <a:r>
              <a:rPr b="1" lang="en">
                <a:solidFill>
                  <a:srgbClr val="FFFFFF"/>
                </a:solidFill>
                <a:latin typeface="Average"/>
                <a:ea typeface="Average"/>
                <a:cs typeface="Average"/>
                <a:sym typeface="Average"/>
              </a:rPr>
              <a:t>LSTM layer</a:t>
            </a:r>
          </a:p>
          <a:p>
            <a:pPr indent="-317500" lvl="0" marL="457200" rtl="0">
              <a:lnSpc>
                <a:spcPct val="150000"/>
              </a:lnSpc>
              <a:spcBef>
                <a:spcPts val="0"/>
              </a:spcBef>
              <a:spcAft>
                <a:spcPts val="1600"/>
              </a:spcAft>
              <a:buClr>
                <a:srgbClr val="FFFFFF"/>
              </a:buClr>
              <a:buSzPts val="1400"/>
              <a:buFont typeface="Average"/>
              <a:buChar char="●"/>
            </a:pPr>
            <a:r>
              <a:rPr b="1" lang="en">
                <a:solidFill>
                  <a:srgbClr val="FFFFFF"/>
                </a:solidFill>
                <a:latin typeface="Average"/>
                <a:ea typeface="Average"/>
                <a:cs typeface="Average"/>
                <a:sym typeface="Average"/>
              </a:rPr>
              <a:t>Dense layer</a:t>
            </a:r>
          </a:p>
          <a:p>
            <a:pPr indent="0" lvl="0" marL="0" rtl="0">
              <a:lnSpc>
                <a:spcPct val="115000"/>
              </a:lnSpc>
              <a:spcBef>
                <a:spcPts val="0"/>
              </a:spcBef>
              <a:spcAft>
                <a:spcPts val="1600"/>
              </a:spcAft>
              <a:buNone/>
            </a:pPr>
            <a:r>
              <a:t/>
            </a:r>
            <a:endParaRPr b="1" sz="1200">
              <a:solidFill>
                <a:srgbClr val="FFFFFF"/>
              </a:solidFill>
              <a:latin typeface="Average"/>
              <a:ea typeface="Average"/>
              <a:cs typeface="Average"/>
              <a:sym typeface="Average"/>
            </a:endParaRPr>
          </a:p>
          <a:p>
            <a:pPr indent="0" lvl="0" marL="0" rtl="0">
              <a:lnSpc>
                <a:spcPct val="115000"/>
              </a:lnSpc>
              <a:spcBef>
                <a:spcPts val="0"/>
              </a:spcBef>
              <a:spcAft>
                <a:spcPts val="1600"/>
              </a:spcAft>
              <a:buNone/>
            </a:pPr>
            <a:r>
              <a:t/>
            </a:r>
            <a:endParaRPr sz="3000">
              <a:solidFill>
                <a:srgbClr val="F4CCCC"/>
              </a:solidFill>
              <a:latin typeface="Average"/>
              <a:ea typeface="Average"/>
              <a:cs typeface="Average"/>
              <a:sym typeface="Average"/>
            </a:endParaRPr>
          </a:p>
        </p:txBody>
      </p:sp>
      <p:pic>
        <p:nvPicPr>
          <p:cNvPr id="285" name="Shape 285"/>
          <p:cNvPicPr preferRelativeResize="0"/>
          <p:nvPr/>
        </p:nvPicPr>
        <p:blipFill>
          <a:blip r:embed="rId3">
            <a:alphaModFix/>
          </a:blip>
          <a:stretch>
            <a:fillRect/>
          </a:stretch>
        </p:blipFill>
        <p:spPr>
          <a:xfrm>
            <a:off x="3568075" y="3215100"/>
            <a:ext cx="4788300" cy="1289550"/>
          </a:xfrm>
          <a:prstGeom prst="rect">
            <a:avLst/>
          </a:prstGeom>
          <a:noFill/>
          <a:ln>
            <a:noFill/>
          </a:ln>
        </p:spPr>
      </p:pic>
      <p:sp>
        <p:nvSpPr>
          <p:cNvPr id="286" name="Shape 286"/>
          <p:cNvSpPr txBox="1"/>
          <p:nvPr/>
        </p:nvSpPr>
        <p:spPr>
          <a:xfrm>
            <a:off x="1005050" y="3565225"/>
            <a:ext cx="2012100" cy="742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600"/>
              </a:spcAft>
              <a:buNone/>
            </a:pPr>
            <a:r>
              <a:rPr b="1" lang="en" sz="4800">
                <a:solidFill>
                  <a:srgbClr val="F4CCCC"/>
                </a:solidFill>
                <a:latin typeface="Bree Serif"/>
                <a:ea typeface="Bree Serif"/>
                <a:cs typeface="Bree Serif"/>
                <a:sym typeface="Bree Serif"/>
              </a:rPr>
              <a:t> CNN</a:t>
            </a:r>
          </a:p>
        </p:txBody>
      </p:sp>
      <p:sp>
        <p:nvSpPr>
          <p:cNvPr id="287" name="Shape 287"/>
          <p:cNvSpPr txBox="1"/>
          <p:nvPr/>
        </p:nvSpPr>
        <p:spPr>
          <a:xfrm>
            <a:off x="210450" y="4721325"/>
            <a:ext cx="8572500" cy="402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p:nvPr/>
        </p:nvSpPr>
        <p:spPr>
          <a:xfrm>
            <a:off x="4771925" y="762700"/>
            <a:ext cx="3911100" cy="2319300"/>
          </a:xfrm>
          <a:prstGeom prst="roundRect">
            <a:avLst>
              <a:gd fmla="val 16667" name="adj"/>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3" name="Shape 293"/>
          <p:cNvSpPr/>
          <p:nvPr/>
        </p:nvSpPr>
        <p:spPr>
          <a:xfrm>
            <a:off x="514950" y="762700"/>
            <a:ext cx="3911100" cy="2166000"/>
          </a:xfrm>
          <a:prstGeom prst="roundRect">
            <a:avLst>
              <a:gd fmla="val 16667" name="adj"/>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4" name="Shape 294"/>
          <p:cNvSpPr txBox="1"/>
          <p:nvPr>
            <p:ph type="title"/>
          </p:nvPr>
        </p:nvSpPr>
        <p:spPr>
          <a:xfrm>
            <a:off x="82475" y="98250"/>
            <a:ext cx="6869400" cy="572700"/>
          </a:xfrm>
          <a:prstGeom prst="rect">
            <a:avLst/>
          </a:prstGeom>
        </p:spPr>
        <p:txBody>
          <a:bodyPr anchorCtr="0" anchor="t" bIns="91425" lIns="91425" rIns="91425" wrap="square" tIns="91425">
            <a:noAutofit/>
          </a:bodyPr>
          <a:lstStyle/>
          <a:p>
            <a:pPr indent="0" lvl="0" marL="0">
              <a:spcBef>
                <a:spcPts val="0"/>
              </a:spcBef>
              <a:buNone/>
            </a:pPr>
            <a:r>
              <a:rPr lang="en"/>
              <a:t>Fake Reviews Model Analysis</a:t>
            </a:r>
          </a:p>
        </p:txBody>
      </p:sp>
      <p:sp>
        <p:nvSpPr>
          <p:cNvPr id="295" name="Shape 295"/>
          <p:cNvSpPr txBox="1"/>
          <p:nvPr>
            <p:ph idx="1" type="body"/>
          </p:nvPr>
        </p:nvSpPr>
        <p:spPr>
          <a:xfrm>
            <a:off x="5041325" y="762700"/>
            <a:ext cx="3641700" cy="23193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a:solidFill>
                  <a:srgbClr val="434343"/>
                </a:solidFill>
              </a:rPr>
              <a:t>Naive Bayes</a:t>
            </a:r>
          </a:p>
          <a:p>
            <a:pPr indent="-342900" lvl="0" marL="457200" rtl="0">
              <a:lnSpc>
                <a:spcPct val="150000"/>
              </a:lnSpc>
              <a:spcBef>
                <a:spcPts val="0"/>
              </a:spcBef>
              <a:spcAft>
                <a:spcPts val="0"/>
              </a:spcAft>
              <a:buClr>
                <a:srgbClr val="434343"/>
              </a:buClr>
              <a:buSzPts val="1800"/>
              <a:buChar char="●"/>
            </a:pPr>
            <a:r>
              <a:rPr lang="en">
                <a:solidFill>
                  <a:srgbClr val="434343"/>
                </a:solidFill>
              </a:rPr>
              <a:t>Great Efficiency</a:t>
            </a:r>
          </a:p>
          <a:p>
            <a:pPr indent="-342900" lvl="0" marL="457200" rtl="0">
              <a:lnSpc>
                <a:spcPct val="150000"/>
              </a:lnSpc>
              <a:spcBef>
                <a:spcPts val="0"/>
              </a:spcBef>
              <a:spcAft>
                <a:spcPts val="0"/>
              </a:spcAft>
              <a:buClr>
                <a:srgbClr val="434343"/>
              </a:buClr>
              <a:buSzPts val="1800"/>
              <a:buChar char="●"/>
            </a:pPr>
            <a:r>
              <a:rPr lang="en">
                <a:solidFill>
                  <a:srgbClr val="434343"/>
                </a:solidFill>
              </a:rPr>
              <a:t>High accuracy</a:t>
            </a:r>
          </a:p>
          <a:p>
            <a:pPr indent="-342900" lvl="0" marL="457200" rtl="0">
              <a:lnSpc>
                <a:spcPct val="150000"/>
              </a:lnSpc>
              <a:spcBef>
                <a:spcPts val="0"/>
              </a:spcBef>
              <a:spcAft>
                <a:spcPts val="0"/>
              </a:spcAft>
              <a:buClr>
                <a:srgbClr val="434343"/>
              </a:buClr>
              <a:buSzPts val="1800"/>
              <a:buChar char="●"/>
            </a:pPr>
            <a:r>
              <a:rPr lang="en">
                <a:solidFill>
                  <a:srgbClr val="434343"/>
                </a:solidFill>
              </a:rPr>
              <a:t>Bad performance when working with  unbalanced data</a:t>
            </a:r>
          </a:p>
        </p:txBody>
      </p:sp>
      <p:sp>
        <p:nvSpPr>
          <p:cNvPr id="296" name="Shape 296"/>
          <p:cNvSpPr txBox="1"/>
          <p:nvPr>
            <p:ph idx="1" type="body"/>
          </p:nvPr>
        </p:nvSpPr>
        <p:spPr>
          <a:xfrm>
            <a:off x="824925" y="887200"/>
            <a:ext cx="3362100" cy="17445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a:solidFill>
                  <a:srgbClr val="434343"/>
                </a:solidFill>
              </a:rPr>
              <a:t>Support Vector Machine</a:t>
            </a:r>
          </a:p>
          <a:p>
            <a:pPr indent="-342900" lvl="0" marL="457200" rtl="0">
              <a:lnSpc>
                <a:spcPct val="150000"/>
              </a:lnSpc>
              <a:spcBef>
                <a:spcPts val="0"/>
              </a:spcBef>
              <a:spcAft>
                <a:spcPts val="0"/>
              </a:spcAft>
              <a:buClr>
                <a:srgbClr val="434343"/>
              </a:buClr>
              <a:buSzPts val="1800"/>
              <a:buChar char="●"/>
            </a:pPr>
            <a:r>
              <a:rPr lang="en">
                <a:solidFill>
                  <a:srgbClr val="434343"/>
                </a:solidFill>
              </a:rPr>
              <a:t>Medium Efficiency</a:t>
            </a:r>
          </a:p>
          <a:p>
            <a:pPr indent="-342900" lvl="0" marL="457200" rtl="0">
              <a:lnSpc>
                <a:spcPct val="150000"/>
              </a:lnSpc>
              <a:spcBef>
                <a:spcPts val="0"/>
              </a:spcBef>
              <a:spcAft>
                <a:spcPts val="0"/>
              </a:spcAft>
              <a:buClr>
                <a:srgbClr val="434343"/>
              </a:buClr>
              <a:buSzPts val="1800"/>
              <a:buChar char="●"/>
            </a:pPr>
            <a:r>
              <a:rPr lang="en">
                <a:solidFill>
                  <a:srgbClr val="434343"/>
                </a:solidFill>
              </a:rPr>
              <a:t>Good accuracy</a:t>
            </a:r>
          </a:p>
          <a:p>
            <a:pPr indent="-342900" lvl="0" marL="457200" rtl="0">
              <a:lnSpc>
                <a:spcPct val="150000"/>
              </a:lnSpc>
              <a:spcBef>
                <a:spcPts val="0"/>
              </a:spcBef>
              <a:spcAft>
                <a:spcPts val="0"/>
              </a:spcAft>
              <a:buClr>
                <a:srgbClr val="434343"/>
              </a:buClr>
              <a:buSzPts val="1800"/>
              <a:buChar char="●"/>
            </a:pPr>
            <a:r>
              <a:rPr lang="en">
                <a:solidFill>
                  <a:srgbClr val="434343"/>
                </a:solidFill>
              </a:rPr>
              <a:t>Overall proper model</a:t>
            </a:r>
          </a:p>
        </p:txBody>
      </p:sp>
      <p:sp>
        <p:nvSpPr>
          <p:cNvPr id="297" name="Shape 297"/>
          <p:cNvSpPr/>
          <p:nvPr/>
        </p:nvSpPr>
        <p:spPr>
          <a:xfrm>
            <a:off x="824925" y="3547075"/>
            <a:ext cx="7237200" cy="826500"/>
          </a:xfrm>
          <a:prstGeom prst="roundRect">
            <a:avLst>
              <a:gd fmla="val 16667" name="adj"/>
            </a:avLst>
          </a:prstGeom>
          <a:solidFill>
            <a:srgbClr val="F6B26B"/>
          </a:solidFill>
          <a:ln cap="flat" cmpd="sng" w="38100">
            <a:solidFill>
              <a:srgbClr val="7F6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t>SVM &gt;&gt; NB because NB is likely to be biased by the majority of the labels of the data </a:t>
            </a:r>
          </a:p>
        </p:txBody>
      </p:sp>
      <p:sp>
        <p:nvSpPr>
          <p:cNvPr id="298" name="Shape 298"/>
          <p:cNvSpPr/>
          <p:nvPr/>
        </p:nvSpPr>
        <p:spPr>
          <a:xfrm>
            <a:off x="4158775" y="2847950"/>
            <a:ext cx="731100" cy="572700"/>
          </a:xfrm>
          <a:prstGeom prst="downArrow">
            <a:avLst>
              <a:gd fmla="val 50000" name="adj1"/>
              <a:gd fmla="val 48140" name="adj2"/>
            </a:avLst>
          </a:prstGeom>
          <a:solidFill>
            <a:srgbClr val="A61C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9" name="Shape 299"/>
          <p:cNvSpPr txBox="1"/>
          <p:nvPr/>
        </p:nvSpPr>
        <p:spPr>
          <a:xfrm>
            <a:off x="286525" y="4729500"/>
            <a:ext cx="8475600" cy="2616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82475" y="98250"/>
            <a:ext cx="6588600" cy="572700"/>
          </a:xfrm>
          <a:prstGeom prst="rect">
            <a:avLst/>
          </a:prstGeom>
        </p:spPr>
        <p:txBody>
          <a:bodyPr anchorCtr="0" anchor="t" bIns="91425" lIns="91425" rIns="91425" wrap="square" tIns="91425">
            <a:noAutofit/>
          </a:bodyPr>
          <a:lstStyle/>
          <a:p>
            <a:pPr indent="0" lvl="0" marL="0">
              <a:spcBef>
                <a:spcPts val="0"/>
              </a:spcBef>
              <a:buNone/>
            </a:pPr>
            <a:r>
              <a:rPr lang="en"/>
              <a:t>Machine Learning on Fake Reviews</a:t>
            </a:r>
          </a:p>
        </p:txBody>
      </p:sp>
      <p:graphicFrame>
        <p:nvGraphicFramePr>
          <p:cNvPr id="305" name="Shape 305"/>
          <p:cNvGraphicFramePr/>
          <p:nvPr/>
        </p:nvGraphicFramePr>
        <p:xfrm>
          <a:off x="329850" y="881813"/>
          <a:ext cx="3000000" cy="3000000"/>
        </p:xfrm>
        <a:graphic>
          <a:graphicData uri="http://schemas.openxmlformats.org/drawingml/2006/table">
            <a:tbl>
              <a:tblPr>
                <a:noFill/>
                <a:tableStyleId>{32602F5B-7D42-4367-A55B-6821D319AD0F}</a:tableStyleId>
              </a:tblPr>
              <a:tblGrid>
                <a:gridCol w="1076100"/>
                <a:gridCol w="827000"/>
                <a:gridCol w="951550"/>
              </a:tblGrid>
              <a:tr h="432550">
                <a:tc gridSpan="3">
                  <a:txBody>
                    <a:bodyPr>
                      <a:noAutofit/>
                    </a:bodyPr>
                    <a:lstStyle/>
                    <a:p>
                      <a:pPr indent="0" lvl="0" marL="0" rtl="0" algn="ctr">
                        <a:spcBef>
                          <a:spcPts val="0"/>
                        </a:spcBef>
                        <a:buNone/>
                      </a:pPr>
                      <a:r>
                        <a:rPr b="1" lang="en" sz="1200">
                          <a:solidFill>
                            <a:srgbClr val="FFFFFF"/>
                          </a:solidFill>
                          <a:latin typeface="Average"/>
                          <a:ea typeface="Average"/>
                          <a:cs typeface="Average"/>
                          <a:sym typeface="Average"/>
                        </a:rPr>
                        <a:t>Confusion Matrix</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hMerge="1"/>
                <a:tc hMerge="1"/>
              </a:tr>
              <a:tr h="381000">
                <a:tc>
                  <a:txBody>
                    <a:bodyPr>
                      <a:noAutofit/>
                    </a:bodyPr>
                    <a:lstStyle/>
                    <a:p>
                      <a:pPr indent="0" lvl="0" marL="0" rtl="0" algn="l">
                        <a:spcBef>
                          <a:spcPts val="0"/>
                        </a:spcBef>
                        <a:buNone/>
                      </a:pPr>
                      <a:r>
                        <a:rPr b="1" lang="en">
                          <a:solidFill>
                            <a:srgbClr val="FFFFFF"/>
                          </a:solidFill>
                          <a:latin typeface="Average"/>
                          <a:ea typeface="Average"/>
                          <a:cs typeface="Average"/>
                          <a:sym typeface="Average"/>
                        </a:rPr>
                        <a:t>   </a:t>
                      </a:r>
                      <a:r>
                        <a:rPr lang="en">
                          <a:solidFill>
                            <a:srgbClr val="FFFFFF"/>
                          </a:solidFill>
                          <a:latin typeface="Average"/>
                          <a:ea typeface="Average"/>
                          <a:cs typeface="Average"/>
                          <a:sym typeface="Average"/>
                        </a:rPr>
                        <a:t>    Predict</a:t>
                      </a:r>
                    </a:p>
                    <a:p>
                      <a:pPr indent="0" lvl="0" marL="0" algn="ctr">
                        <a:spcBef>
                          <a:spcPts val="0"/>
                        </a:spcBef>
                        <a:buNone/>
                      </a:pPr>
                      <a:r>
                        <a:rPr b="1" lang="en">
                          <a:solidFill>
                            <a:srgbClr val="FFFFFF"/>
                          </a:solidFill>
                          <a:latin typeface="Average"/>
                          <a:ea typeface="Average"/>
                          <a:cs typeface="Average"/>
                          <a:sym typeface="Average"/>
                        </a:rPr>
                        <a:t> </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indent="0" lvl="0" marL="0" rtl="0" algn="ctr">
                        <a:spcBef>
                          <a:spcPts val="0"/>
                        </a:spcBef>
                        <a:buNone/>
                      </a:pPr>
                      <a:r>
                        <a:t/>
                      </a:r>
                      <a:endParaRPr b="1" sz="1200">
                        <a:solidFill>
                          <a:srgbClr val="FFFFFF"/>
                        </a:solidFill>
                        <a:latin typeface="Average"/>
                        <a:ea typeface="Average"/>
                        <a:cs typeface="Average"/>
                        <a:sym typeface="Average"/>
                      </a:endParaRPr>
                    </a:p>
                    <a:p>
                      <a:pPr indent="0" lvl="0" marL="0" algn="ctr">
                        <a:spcBef>
                          <a:spcPts val="0"/>
                        </a:spcBef>
                        <a:buNone/>
                      </a:pPr>
                      <a:r>
                        <a:rPr b="1" lang="en" sz="1200">
                          <a:solidFill>
                            <a:srgbClr val="FFFFFF"/>
                          </a:solidFill>
                          <a:latin typeface="Average"/>
                          <a:ea typeface="Average"/>
                          <a:cs typeface="Average"/>
                          <a:sym typeface="Average"/>
                        </a:rPr>
                        <a:t>Fake</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indent="0" lvl="0" marL="0" rtl="0" algn="ctr">
                        <a:spcBef>
                          <a:spcPts val="0"/>
                        </a:spcBef>
                        <a:buNone/>
                      </a:pPr>
                      <a:r>
                        <a:t/>
                      </a:r>
                      <a:endParaRPr b="1" sz="1200">
                        <a:solidFill>
                          <a:srgbClr val="FFFFFF"/>
                        </a:solidFill>
                        <a:latin typeface="Average"/>
                        <a:ea typeface="Average"/>
                        <a:cs typeface="Average"/>
                        <a:sym typeface="Average"/>
                      </a:endParaRPr>
                    </a:p>
                    <a:p>
                      <a:pPr indent="0" lvl="0" marL="0" algn="ctr">
                        <a:spcBef>
                          <a:spcPts val="0"/>
                        </a:spcBef>
                        <a:buNone/>
                      </a:pPr>
                      <a:r>
                        <a:rPr b="1" lang="en" sz="1200">
                          <a:solidFill>
                            <a:srgbClr val="FFFFFF"/>
                          </a:solidFill>
                          <a:latin typeface="Average"/>
                          <a:ea typeface="Average"/>
                          <a:cs typeface="Average"/>
                          <a:sym typeface="Average"/>
                        </a:rPr>
                        <a:t>Not Fake</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r>
              <a:tr h="381000">
                <a:tc>
                  <a:txBody>
                    <a:bodyPr>
                      <a:noAutofit/>
                    </a:bodyPr>
                    <a:lstStyle/>
                    <a:p>
                      <a:pPr indent="0" lvl="0" marL="0" algn="ctr">
                        <a:spcBef>
                          <a:spcPts val="0"/>
                        </a:spcBef>
                        <a:buNone/>
                      </a:pPr>
                      <a:r>
                        <a:rPr b="1" lang="en" sz="1200">
                          <a:solidFill>
                            <a:srgbClr val="FFFFFF"/>
                          </a:solidFill>
                          <a:latin typeface="Average"/>
                          <a:ea typeface="Average"/>
                          <a:cs typeface="Average"/>
                          <a:sym typeface="Average"/>
                        </a:rPr>
                        <a:t>Fake</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indent="0" lvl="0" marL="0" algn="ctr">
                        <a:spcBef>
                          <a:spcPts val="0"/>
                        </a:spcBef>
                        <a:buNone/>
                      </a:pPr>
                      <a:r>
                        <a:rPr lang="en" sz="1200">
                          <a:solidFill>
                            <a:srgbClr val="FFFFFF"/>
                          </a:solidFill>
                          <a:latin typeface="Times New Roman"/>
                          <a:ea typeface="Times New Roman"/>
                          <a:cs typeface="Times New Roman"/>
                          <a:sym typeface="Times New Roman"/>
                        </a:rPr>
                        <a:t>69642</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indent="0" lvl="0" marL="0" algn="ctr">
                        <a:spcBef>
                          <a:spcPts val="0"/>
                        </a:spcBef>
                        <a:buNone/>
                      </a:pPr>
                      <a:r>
                        <a:rPr lang="en" sz="1200">
                          <a:solidFill>
                            <a:srgbClr val="FFFFFF"/>
                          </a:solidFill>
                          <a:latin typeface="Times New Roman"/>
                          <a:ea typeface="Times New Roman"/>
                          <a:cs typeface="Times New Roman"/>
                          <a:sym typeface="Times New Roman"/>
                        </a:rPr>
                        <a:t>3854</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r>
              <a:tr h="381000">
                <a:tc>
                  <a:txBody>
                    <a:bodyPr>
                      <a:noAutofit/>
                    </a:bodyPr>
                    <a:lstStyle/>
                    <a:p>
                      <a:pPr indent="0" lvl="0" marL="0" algn="ctr">
                        <a:spcBef>
                          <a:spcPts val="0"/>
                        </a:spcBef>
                        <a:buNone/>
                      </a:pPr>
                      <a:r>
                        <a:rPr b="1" lang="en" sz="1200">
                          <a:solidFill>
                            <a:srgbClr val="FFFFFF"/>
                          </a:solidFill>
                          <a:latin typeface="Average"/>
                          <a:ea typeface="Average"/>
                          <a:cs typeface="Average"/>
                          <a:sym typeface="Average"/>
                        </a:rPr>
                        <a:t>Not Fake</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indent="0" lvl="0" marL="0" algn="ctr">
                        <a:spcBef>
                          <a:spcPts val="0"/>
                        </a:spcBef>
                        <a:buNone/>
                      </a:pPr>
                      <a:r>
                        <a:rPr lang="en" sz="1200">
                          <a:solidFill>
                            <a:srgbClr val="FFFFFF"/>
                          </a:solidFill>
                          <a:latin typeface="Times New Roman"/>
                          <a:ea typeface="Times New Roman"/>
                          <a:cs typeface="Times New Roman"/>
                          <a:sym typeface="Times New Roman"/>
                        </a:rPr>
                        <a:t>10323</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c>
                  <a:txBody>
                    <a:bodyPr>
                      <a:noAutofit/>
                    </a:bodyPr>
                    <a:lstStyle/>
                    <a:p>
                      <a:pPr indent="0" lvl="0" marL="0" algn="ctr">
                        <a:spcBef>
                          <a:spcPts val="0"/>
                        </a:spcBef>
                        <a:buNone/>
                      </a:pPr>
                      <a:r>
                        <a:rPr lang="en" sz="1200">
                          <a:solidFill>
                            <a:srgbClr val="FFFFFF"/>
                          </a:solidFill>
                          <a:latin typeface="Times New Roman"/>
                          <a:ea typeface="Times New Roman"/>
                          <a:cs typeface="Times New Roman"/>
                          <a:sym typeface="Times New Roman"/>
                        </a:rPr>
                        <a:t>118780</a:t>
                      </a:r>
                    </a:p>
                  </a:txBody>
                  <a:tcPr marT="91425" marB="91425" marR="91425" marL="91425">
                    <a:lnL cap="flat" cmpd="sng" w="28575">
                      <a:solidFill>
                        <a:srgbClr val="9E9E9E"/>
                      </a:solidFill>
                      <a:prstDash val="solid"/>
                      <a:round/>
                      <a:headEnd len="med" w="med" type="none"/>
                      <a:tailEnd len="med" w="med" type="none"/>
                    </a:lnL>
                    <a:lnR cap="flat" cmpd="sng" w="28575">
                      <a:solidFill>
                        <a:srgbClr val="9E9E9E"/>
                      </a:solidFill>
                      <a:prstDash val="solid"/>
                      <a:round/>
                      <a:headEnd len="med" w="med" type="none"/>
                      <a:tailEnd len="med" w="med" type="none"/>
                    </a:lnR>
                    <a:lnT cap="flat" cmpd="sng" w="28575">
                      <a:solidFill>
                        <a:srgbClr val="9E9E9E"/>
                      </a:solidFill>
                      <a:prstDash val="solid"/>
                      <a:round/>
                      <a:headEnd len="med" w="med" type="none"/>
                      <a:tailEnd len="med" w="med" type="none"/>
                    </a:lnT>
                    <a:lnB cap="flat" cmpd="sng" w="28575">
                      <a:solidFill>
                        <a:srgbClr val="9E9E9E"/>
                      </a:solidFill>
                      <a:prstDash val="solid"/>
                      <a:round/>
                      <a:headEnd len="med" w="med" type="none"/>
                      <a:tailEnd len="med" w="med" type="none"/>
                    </a:lnB>
                  </a:tcPr>
                </a:tc>
              </a:tr>
            </a:tbl>
          </a:graphicData>
        </a:graphic>
      </p:graphicFrame>
      <p:cxnSp>
        <p:nvCxnSpPr>
          <p:cNvPr id="306" name="Shape 306"/>
          <p:cNvCxnSpPr/>
          <p:nvPr/>
        </p:nvCxnSpPr>
        <p:spPr>
          <a:xfrm>
            <a:off x="329850" y="1350300"/>
            <a:ext cx="1052700" cy="562500"/>
          </a:xfrm>
          <a:prstGeom prst="straightConnector1">
            <a:avLst/>
          </a:prstGeom>
          <a:noFill/>
          <a:ln cap="flat" cmpd="sng" w="28575">
            <a:solidFill>
              <a:schemeClr val="dk2"/>
            </a:solidFill>
            <a:prstDash val="solid"/>
            <a:round/>
            <a:headEnd len="lg" w="lg" type="none"/>
            <a:tailEnd len="lg" w="lg" type="none"/>
          </a:ln>
        </p:spPr>
      </p:cxnSp>
      <p:sp>
        <p:nvSpPr>
          <p:cNvPr id="307" name="Shape 307"/>
          <p:cNvSpPr txBox="1"/>
          <p:nvPr/>
        </p:nvSpPr>
        <p:spPr>
          <a:xfrm>
            <a:off x="329850" y="1568600"/>
            <a:ext cx="774900" cy="371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FFFF"/>
                </a:solidFill>
                <a:latin typeface="Average"/>
                <a:ea typeface="Average"/>
                <a:cs typeface="Average"/>
                <a:sym typeface="Average"/>
              </a:rPr>
              <a:t>True</a:t>
            </a:r>
          </a:p>
        </p:txBody>
      </p:sp>
      <p:graphicFrame>
        <p:nvGraphicFramePr>
          <p:cNvPr id="308" name="Shape 308"/>
          <p:cNvGraphicFramePr/>
          <p:nvPr/>
        </p:nvGraphicFramePr>
        <p:xfrm>
          <a:off x="3713225" y="2678325"/>
          <a:ext cx="3000000" cy="3000000"/>
        </p:xfrm>
        <a:graphic>
          <a:graphicData uri="http://schemas.openxmlformats.org/drawingml/2006/table">
            <a:tbl>
              <a:tblPr>
                <a:noFill/>
                <a:tableStyleId>{A32A1BA5-D64A-464A-A1A0-63C0F332FD0E}</a:tableStyleId>
              </a:tblPr>
              <a:tblGrid>
                <a:gridCol w="990600"/>
                <a:gridCol w="1000125"/>
                <a:gridCol w="942975"/>
                <a:gridCol w="923925"/>
                <a:gridCol w="981075"/>
              </a:tblGrid>
              <a:tr h="247650">
                <a:tc gridSpan="5">
                  <a:txBody>
                    <a:bodyPr>
                      <a:noAutofit/>
                    </a:bodyPr>
                    <a:lstStyle/>
                    <a:p>
                      <a:pPr indent="0" lvl="0" marL="0" rtl="0" algn="ctr">
                        <a:spcBef>
                          <a:spcPts val="0"/>
                        </a:spcBef>
                        <a:buNone/>
                      </a:pPr>
                      <a:r>
                        <a:rPr b="1" lang="en">
                          <a:solidFill>
                            <a:srgbClr val="FFFFFF"/>
                          </a:solidFill>
                          <a:latin typeface="Average"/>
                          <a:ea typeface="Average"/>
                          <a:cs typeface="Average"/>
                          <a:sym typeface="Average"/>
                        </a:rPr>
                        <a:t>Report for Convolutional Neural Networks:</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hMerge="1"/>
                <a:tc hMerge="1"/>
                <a:tc hMerge="1"/>
                <a:tc hMerge="1"/>
              </a:tr>
              <a:tr h="247650">
                <a:tc>
                  <a:txBody>
                    <a:bodyPr>
                      <a:noAutofit/>
                    </a:bodyPr>
                    <a:lstStyle/>
                    <a:p>
                      <a:pPr indent="0" lvl="0" marL="0" rtl="0" algn="ctr">
                        <a:spcBef>
                          <a:spcPts val="0"/>
                        </a:spcBef>
                        <a:buNone/>
                      </a:pPr>
                      <a:r>
                        <a:rPr lang="en">
                          <a:solidFill>
                            <a:srgbClr val="FFFFFF"/>
                          </a:solidFill>
                          <a:latin typeface="Average"/>
                          <a:ea typeface="Average"/>
                          <a:cs typeface="Average"/>
                          <a:sym typeface="Average"/>
                        </a:rPr>
                        <a:t> </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b="1" lang="en">
                          <a:solidFill>
                            <a:srgbClr val="FFFFFF"/>
                          </a:solidFill>
                          <a:latin typeface="Average"/>
                          <a:ea typeface="Average"/>
                          <a:cs typeface="Average"/>
                          <a:sym typeface="Average"/>
                        </a:rPr>
                        <a:t>Precision</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b="1" lang="en">
                          <a:solidFill>
                            <a:srgbClr val="FFFFFF"/>
                          </a:solidFill>
                          <a:latin typeface="Average"/>
                          <a:ea typeface="Average"/>
                          <a:cs typeface="Average"/>
                          <a:sym typeface="Average"/>
                        </a:rPr>
                        <a:t>Recall</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b="1" lang="en">
                          <a:solidFill>
                            <a:srgbClr val="FFFFFF"/>
                          </a:solidFill>
                          <a:latin typeface="Average"/>
                          <a:ea typeface="Average"/>
                          <a:cs typeface="Average"/>
                          <a:sym typeface="Average"/>
                        </a:rPr>
                        <a:t>F1-score</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b="1" lang="en">
                          <a:solidFill>
                            <a:srgbClr val="FFFFFF"/>
                          </a:solidFill>
                          <a:latin typeface="Average"/>
                          <a:ea typeface="Average"/>
                          <a:cs typeface="Average"/>
                          <a:sym typeface="Average"/>
                        </a:rPr>
                        <a:t>Support</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r>
              <a:tr h="257175">
                <a:tc>
                  <a:txBody>
                    <a:bodyPr>
                      <a:noAutofit/>
                    </a:bodyPr>
                    <a:lstStyle/>
                    <a:p>
                      <a:pPr indent="0" lvl="0" marL="0" rtl="0" algn="ctr">
                        <a:spcBef>
                          <a:spcPts val="0"/>
                        </a:spcBef>
                        <a:buNone/>
                      </a:pPr>
                      <a:r>
                        <a:rPr lang="en">
                          <a:solidFill>
                            <a:srgbClr val="FFFFFF"/>
                          </a:solidFill>
                          <a:latin typeface="Average"/>
                          <a:ea typeface="Average"/>
                          <a:cs typeface="Average"/>
                          <a:sym typeface="Average"/>
                        </a:rPr>
                        <a:t> </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0.87</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0.95</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0.91</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73499</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r>
              <a:tr h="247650">
                <a:tc>
                  <a:txBody>
                    <a:bodyPr>
                      <a:noAutofit/>
                    </a:bodyPr>
                    <a:lstStyle/>
                    <a:p>
                      <a:pPr indent="0" lvl="0" marL="0" rtl="0" algn="ctr">
                        <a:spcBef>
                          <a:spcPts val="0"/>
                        </a:spcBef>
                        <a:buNone/>
                      </a:pPr>
                      <a:r>
                        <a:rPr lang="en">
                          <a:solidFill>
                            <a:srgbClr val="FFFFFF"/>
                          </a:solidFill>
                          <a:latin typeface="Average"/>
                          <a:ea typeface="Average"/>
                          <a:cs typeface="Average"/>
                          <a:sym typeface="Average"/>
                        </a:rPr>
                        <a:t> </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0.97</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0.92</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0.94</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129100</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r>
              <a:tr h="247650">
                <a:tc>
                  <a:txBody>
                    <a:bodyPr>
                      <a:noAutofit/>
                    </a:bodyPr>
                    <a:lstStyle/>
                    <a:p>
                      <a:pPr indent="0" lvl="0" marL="0" rtl="0" algn="ctr">
                        <a:spcBef>
                          <a:spcPts val="0"/>
                        </a:spcBef>
                        <a:buNone/>
                      </a:pPr>
                      <a:r>
                        <a:rPr b="1" lang="en">
                          <a:solidFill>
                            <a:srgbClr val="FFFFFF"/>
                          </a:solidFill>
                          <a:latin typeface="Average"/>
                          <a:ea typeface="Average"/>
                          <a:cs typeface="Average"/>
                          <a:sym typeface="Average"/>
                        </a:rPr>
                        <a:t>avg/total</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0.93</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0.93</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0.93</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c>
                  <a:txBody>
                    <a:bodyPr>
                      <a:noAutofit/>
                    </a:bodyPr>
                    <a:lstStyle/>
                    <a:p>
                      <a:pPr indent="0" lvl="0" marL="0" rtl="0" algn="ctr">
                        <a:spcBef>
                          <a:spcPts val="0"/>
                        </a:spcBef>
                        <a:buNone/>
                      </a:pPr>
                      <a:r>
                        <a:rPr lang="en">
                          <a:solidFill>
                            <a:srgbClr val="FFFFFF"/>
                          </a:solidFill>
                          <a:latin typeface="Average"/>
                          <a:ea typeface="Average"/>
                          <a:cs typeface="Average"/>
                          <a:sym typeface="Average"/>
                        </a:rPr>
                        <a:t>202599</a:t>
                      </a:r>
                    </a:p>
                  </a:txBody>
                  <a:tcPr marT="91425" marB="91425" marR="68575" marL="68575">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tcPr>
                </a:tc>
              </a:tr>
            </a:tbl>
          </a:graphicData>
        </a:graphic>
      </p:graphicFrame>
      <p:pic>
        <p:nvPicPr>
          <p:cNvPr id="309" name="Shape 309"/>
          <p:cNvPicPr preferRelativeResize="0"/>
          <p:nvPr/>
        </p:nvPicPr>
        <p:blipFill>
          <a:blip r:embed="rId3">
            <a:alphaModFix/>
          </a:blip>
          <a:stretch>
            <a:fillRect/>
          </a:stretch>
        </p:blipFill>
        <p:spPr>
          <a:xfrm>
            <a:off x="839250" y="2678325"/>
            <a:ext cx="2071002" cy="2070975"/>
          </a:xfrm>
          <a:prstGeom prst="rect">
            <a:avLst/>
          </a:prstGeom>
          <a:noFill/>
          <a:ln>
            <a:noFill/>
          </a:ln>
        </p:spPr>
      </p:pic>
      <p:sp>
        <p:nvSpPr>
          <p:cNvPr id="310" name="Shape 310"/>
          <p:cNvSpPr txBox="1"/>
          <p:nvPr/>
        </p:nvSpPr>
        <p:spPr>
          <a:xfrm>
            <a:off x="4121675" y="788325"/>
            <a:ext cx="3559800" cy="1796400"/>
          </a:xfrm>
          <a:prstGeom prst="rect">
            <a:avLst/>
          </a:prstGeom>
          <a:noFill/>
          <a:ln cap="flat" cmpd="sng" w="19050">
            <a:solidFill>
              <a:srgbClr val="FFF2CC"/>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lang="en" sz="1800">
                <a:solidFill>
                  <a:srgbClr val="FFFFFF"/>
                </a:solidFill>
                <a:latin typeface="Average"/>
                <a:ea typeface="Average"/>
                <a:cs typeface="Average"/>
                <a:sym typeface="Average"/>
              </a:rPr>
              <a:t>Predictive Modeling</a:t>
            </a:r>
            <a:r>
              <a:rPr lang="en" sz="1800">
                <a:solidFill>
                  <a:srgbClr val="FFFFFF"/>
                </a:solidFill>
                <a:latin typeface="Average"/>
                <a:ea typeface="Average"/>
                <a:cs typeface="Average"/>
                <a:sym typeface="Average"/>
              </a:rPr>
              <a:t>:</a:t>
            </a:r>
          </a:p>
          <a:p>
            <a:pPr indent="0" lvl="0" marL="0" rtl="0">
              <a:spcBef>
                <a:spcPts val="0"/>
              </a:spcBef>
              <a:buNone/>
            </a:pPr>
            <a:r>
              <a:t/>
            </a:r>
            <a:endParaRPr sz="1800">
              <a:solidFill>
                <a:srgbClr val="FFFFFF"/>
              </a:solidFill>
              <a:latin typeface="Average"/>
              <a:ea typeface="Average"/>
              <a:cs typeface="Average"/>
              <a:sym typeface="Average"/>
            </a:endParaRPr>
          </a:p>
          <a:p>
            <a:pPr indent="-317500" lvl="0" marL="457200" rtl="0">
              <a:lnSpc>
                <a:spcPct val="150000"/>
              </a:lnSpc>
              <a:spcBef>
                <a:spcPts val="0"/>
              </a:spcBef>
              <a:spcAft>
                <a:spcPts val="0"/>
              </a:spcAft>
              <a:buClr>
                <a:srgbClr val="FFFFFF"/>
              </a:buClr>
              <a:buSzPts val="1400"/>
              <a:buFont typeface="Average"/>
              <a:buChar char="●"/>
            </a:pPr>
            <a:r>
              <a:rPr b="1" lang="en">
                <a:solidFill>
                  <a:srgbClr val="FFFFFF"/>
                </a:solidFill>
                <a:latin typeface="Average"/>
                <a:ea typeface="Average"/>
                <a:cs typeface="Average"/>
                <a:sym typeface="Average"/>
              </a:rPr>
              <a:t>Ensemble SVM and CNNs</a:t>
            </a:r>
          </a:p>
          <a:p>
            <a:pPr indent="-317500" lvl="0" marL="457200" rtl="0">
              <a:lnSpc>
                <a:spcPct val="150000"/>
              </a:lnSpc>
              <a:spcBef>
                <a:spcPts val="0"/>
              </a:spcBef>
              <a:spcAft>
                <a:spcPts val="0"/>
              </a:spcAft>
              <a:buClr>
                <a:srgbClr val="FFFFFF"/>
              </a:buClr>
              <a:buSzPts val="1400"/>
              <a:buFont typeface="Average"/>
              <a:buChar char="●"/>
            </a:pPr>
            <a:r>
              <a:rPr b="1" lang="en">
                <a:solidFill>
                  <a:srgbClr val="FFFFFF"/>
                </a:solidFill>
                <a:latin typeface="Average"/>
                <a:ea typeface="Average"/>
                <a:cs typeface="Average"/>
                <a:sym typeface="Average"/>
              </a:rPr>
              <a:t>More weight to CNNs</a:t>
            </a:r>
          </a:p>
          <a:p>
            <a:pPr indent="-317500" lvl="0" marL="457200" rtl="0">
              <a:lnSpc>
                <a:spcPct val="150000"/>
              </a:lnSpc>
              <a:spcBef>
                <a:spcPts val="0"/>
              </a:spcBef>
              <a:spcAft>
                <a:spcPts val="1600"/>
              </a:spcAft>
              <a:buClr>
                <a:srgbClr val="FFFFFF"/>
              </a:buClr>
              <a:buSzPts val="1400"/>
              <a:buFont typeface="Average"/>
              <a:buChar char="●"/>
            </a:pPr>
            <a:r>
              <a:rPr b="1" lang="en">
                <a:solidFill>
                  <a:srgbClr val="FFFFFF"/>
                </a:solidFill>
                <a:latin typeface="Average"/>
                <a:ea typeface="Average"/>
                <a:cs typeface="Average"/>
                <a:sym typeface="Average"/>
              </a:rPr>
              <a:t>Set threshold to 0.6</a:t>
            </a:r>
          </a:p>
        </p:txBody>
      </p:sp>
      <p:sp>
        <p:nvSpPr>
          <p:cNvPr id="311" name="Shape 311"/>
          <p:cNvSpPr txBox="1"/>
          <p:nvPr/>
        </p:nvSpPr>
        <p:spPr>
          <a:xfrm>
            <a:off x="261550" y="4809200"/>
            <a:ext cx="8417400" cy="2229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Statistics</a:t>
            </a:r>
            <a:r>
              <a:rPr lang="en" sz="1800">
                <a:solidFill>
                  <a:srgbClr val="E06666"/>
                </a:solidFill>
                <a:latin typeface="Average"/>
                <a:ea typeface="Average"/>
                <a:cs typeface="Average"/>
                <a:sym typeface="Average"/>
              </a:rPr>
              <a:t> </a:t>
            </a:r>
            <a:r>
              <a:rPr lang="en" sz="1800">
                <a:solidFill>
                  <a:srgbClr val="FFFFFF"/>
                </a:solidFill>
                <a:latin typeface="Average"/>
                <a:ea typeface="Average"/>
                <a:cs typeface="Average"/>
                <a:sym typeface="Average"/>
              </a:rPr>
              <a:t>| </a:t>
            </a:r>
            <a:r>
              <a:rPr lang="en" sz="1800">
                <a:solidFill>
                  <a:srgbClr val="E06666"/>
                </a:solidFill>
                <a:latin typeface="Average"/>
                <a:ea typeface="Average"/>
                <a:cs typeface="Average"/>
                <a:sym typeface="Average"/>
              </a:rPr>
              <a:t>Machine Learning</a:t>
            </a:r>
            <a:r>
              <a:rPr lang="en" sz="1800">
                <a:solidFill>
                  <a:srgbClr val="FFFFFF"/>
                </a:solidFill>
                <a:latin typeface="Average"/>
                <a:ea typeface="Average"/>
                <a:cs typeface="Average"/>
                <a:sym typeface="Average"/>
              </a:rPr>
              <a:t> | Visualization | Conclusion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5" name="Shape 315"/>
        <p:cNvGrpSpPr/>
        <p:nvPr/>
      </p:nvGrpSpPr>
      <p:grpSpPr>
        <a:xfrm>
          <a:off x="0" y="0"/>
          <a:ext cx="0" cy="0"/>
          <a:chOff x="0" y="0"/>
          <a:chExt cx="0" cy="0"/>
        </a:xfrm>
      </p:grpSpPr>
      <p:sp>
        <p:nvSpPr>
          <p:cNvPr id="316" name="Shape 316"/>
          <p:cNvSpPr txBox="1"/>
          <p:nvPr>
            <p:ph type="title"/>
          </p:nvPr>
        </p:nvSpPr>
        <p:spPr>
          <a:xfrm>
            <a:off x="82475" y="98250"/>
            <a:ext cx="51060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Visualization:  Fake Review</a:t>
            </a:r>
          </a:p>
        </p:txBody>
      </p:sp>
      <p:pic>
        <p:nvPicPr>
          <p:cNvPr id="317" name="Shape 317"/>
          <p:cNvPicPr preferRelativeResize="0"/>
          <p:nvPr/>
        </p:nvPicPr>
        <p:blipFill>
          <a:blip r:embed="rId3">
            <a:alphaModFix/>
          </a:blip>
          <a:stretch>
            <a:fillRect/>
          </a:stretch>
        </p:blipFill>
        <p:spPr>
          <a:xfrm>
            <a:off x="1115700" y="1367400"/>
            <a:ext cx="6913923" cy="2921100"/>
          </a:xfrm>
          <a:prstGeom prst="rect">
            <a:avLst/>
          </a:prstGeom>
          <a:noFill/>
          <a:ln>
            <a:noFill/>
          </a:ln>
        </p:spPr>
      </p:pic>
      <p:sp>
        <p:nvSpPr>
          <p:cNvPr id="318" name="Shape 318"/>
          <p:cNvSpPr txBox="1"/>
          <p:nvPr/>
        </p:nvSpPr>
        <p:spPr>
          <a:xfrm>
            <a:off x="150150" y="4765800"/>
            <a:ext cx="8843700" cy="377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82475" y="57013"/>
            <a:ext cx="1584900" cy="572700"/>
          </a:xfrm>
          <a:prstGeom prst="rect">
            <a:avLst/>
          </a:prstGeom>
        </p:spPr>
        <p:txBody>
          <a:bodyPr anchorCtr="0" anchor="t" bIns="91425" lIns="91425" rIns="91425" wrap="square" tIns="91425">
            <a:noAutofit/>
          </a:bodyPr>
          <a:lstStyle/>
          <a:p>
            <a:pPr indent="0" lvl="0" marL="0">
              <a:spcBef>
                <a:spcPts val="0"/>
              </a:spcBef>
              <a:buNone/>
            </a:pPr>
            <a:r>
              <a:rPr lang="en"/>
              <a:t>Content</a:t>
            </a:r>
          </a:p>
        </p:txBody>
      </p:sp>
      <p:grpSp>
        <p:nvGrpSpPr>
          <p:cNvPr id="69" name="Shape 69"/>
          <p:cNvGrpSpPr/>
          <p:nvPr/>
        </p:nvGrpSpPr>
        <p:grpSpPr>
          <a:xfrm>
            <a:off x="82475" y="869700"/>
            <a:ext cx="8878525" cy="3916075"/>
            <a:chOff x="82475" y="869700"/>
            <a:chExt cx="8878525" cy="3916075"/>
          </a:xfrm>
        </p:grpSpPr>
        <p:grpSp>
          <p:nvGrpSpPr>
            <p:cNvPr id="70" name="Shape 70"/>
            <p:cNvGrpSpPr/>
            <p:nvPr/>
          </p:nvGrpSpPr>
          <p:grpSpPr>
            <a:xfrm>
              <a:off x="229350" y="869700"/>
              <a:ext cx="8655350" cy="432000"/>
              <a:chOff x="229350" y="869700"/>
              <a:chExt cx="8655350" cy="432000"/>
            </a:xfrm>
          </p:grpSpPr>
          <p:sp>
            <p:nvSpPr>
              <p:cNvPr id="71" name="Shape 71"/>
              <p:cNvSpPr/>
              <p:nvPr/>
            </p:nvSpPr>
            <p:spPr>
              <a:xfrm>
                <a:off x="229350" y="869700"/>
                <a:ext cx="2668800" cy="432000"/>
              </a:xfrm>
              <a:prstGeom prst="homePlate">
                <a:avLst>
                  <a:gd fmla="val 50000"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 sz="2000">
                    <a:latin typeface="Playfair Display"/>
                    <a:ea typeface="Playfair Display"/>
                    <a:cs typeface="Playfair Display"/>
                    <a:sym typeface="Playfair Display"/>
                  </a:rPr>
                  <a:t>Introduction</a:t>
                </a:r>
              </a:p>
            </p:txBody>
          </p:sp>
          <p:sp>
            <p:nvSpPr>
              <p:cNvPr id="72" name="Shape 72"/>
              <p:cNvSpPr/>
              <p:nvPr/>
            </p:nvSpPr>
            <p:spPr>
              <a:xfrm>
                <a:off x="3112663" y="869700"/>
                <a:ext cx="2426700" cy="432000"/>
              </a:xfrm>
              <a:prstGeom prst="chevron">
                <a:avLst>
                  <a:gd fmla="val 50000"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 sz="2000">
                    <a:latin typeface="Playfair Display"/>
                    <a:ea typeface="Playfair Display"/>
                    <a:cs typeface="Playfair Display"/>
                    <a:sym typeface="Playfair Display"/>
                  </a:rPr>
                  <a:t>ETL + Database</a:t>
                </a:r>
              </a:p>
            </p:txBody>
          </p:sp>
          <p:sp>
            <p:nvSpPr>
              <p:cNvPr id="73" name="Shape 73"/>
              <p:cNvSpPr/>
              <p:nvPr/>
            </p:nvSpPr>
            <p:spPr>
              <a:xfrm>
                <a:off x="5753900" y="869700"/>
                <a:ext cx="3130800" cy="432000"/>
              </a:xfrm>
              <a:prstGeom prst="chevron">
                <a:avLst>
                  <a:gd fmla="val 50000"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2000">
                    <a:latin typeface="Playfair Display"/>
                    <a:ea typeface="Playfair Display"/>
                    <a:cs typeface="Playfair Display"/>
                    <a:sym typeface="Playfair Display"/>
                  </a:rPr>
                  <a:t>Exploratory Statistics</a:t>
                </a:r>
              </a:p>
            </p:txBody>
          </p:sp>
        </p:grpSp>
        <p:grpSp>
          <p:nvGrpSpPr>
            <p:cNvPr id="74" name="Shape 74"/>
            <p:cNvGrpSpPr/>
            <p:nvPr/>
          </p:nvGrpSpPr>
          <p:grpSpPr>
            <a:xfrm>
              <a:off x="212550" y="2804175"/>
              <a:ext cx="8609700" cy="432000"/>
              <a:chOff x="212550" y="2804175"/>
              <a:chExt cx="8609700" cy="432000"/>
            </a:xfrm>
          </p:grpSpPr>
          <p:sp>
            <p:nvSpPr>
              <p:cNvPr id="75" name="Shape 75"/>
              <p:cNvSpPr/>
              <p:nvPr/>
            </p:nvSpPr>
            <p:spPr>
              <a:xfrm>
                <a:off x="212550" y="2804175"/>
                <a:ext cx="2702400" cy="432000"/>
              </a:xfrm>
              <a:prstGeom prst="chevron">
                <a:avLst>
                  <a:gd fmla="val 50000"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2000">
                    <a:latin typeface="Playfair Display"/>
                    <a:ea typeface="Playfair Display"/>
                    <a:cs typeface="Playfair Display"/>
                    <a:sym typeface="Playfair Display"/>
                  </a:rPr>
                  <a:t>Machine Learning</a:t>
                </a:r>
              </a:p>
            </p:txBody>
          </p:sp>
          <p:sp>
            <p:nvSpPr>
              <p:cNvPr id="76" name="Shape 76"/>
              <p:cNvSpPr/>
              <p:nvPr/>
            </p:nvSpPr>
            <p:spPr>
              <a:xfrm>
                <a:off x="3097038" y="2804175"/>
                <a:ext cx="2426700" cy="432000"/>
              </a:xfrm>
              <a:prstGeom prst="chevron">
                <a:avLst>
                  <a:gd fmla="val 50000"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2000">
                    <a:latin typeface="Playfair Display"/>
                    <a:ea typeface="Playfair Display"/>
                    <a:cs typeface="Playfair Display"/>
                    <a:sym typeface="Playfair Display"/>
                  </a:rPr>
                  <a:t>Visualization</a:t>
                </a:r>
              </a:p>
            </p:txBody>
          </p:sp>
          <p:sp>
            <p:nvSpPr>
              <p:cNvPr id="77" name="Shape 77"/>
              <p:cNvSpPr/>
              <p:nvPr/>
            </p:nvSpPr>
            <p:spPr>
              <a:xfrm>
                <a:off x="5753850" y="2804175"/>
                <a:ext cx="3068400" cy="432000"/>
              </a:xfrm>
              <a:prstGeom prst="chevron">
                <a:avLst>
                  <a:gd fmla="val 50000"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2000">
                    <a:latin typeface="Playfair Display"/>
                    <a:ea typeface="Playfair Display"/>
                    <a:cs typeface="Playfair Display"/>
                    <a:sym typeface="Playfair Display"/>
                  </a:rPr>
                  <a:t>Conclusion</a:t>
                </a:r>
              </a:p>
            </p:txBody>
          </p:sp>
        </p:grpSp>
        <p:grpSp>
          <p:nvGrpSpPr>
            <p:cNvPr id="78" name="Shape 78"/>
            <p:cNvGrpSpPr/>
            <p:nvPr/>
          </p:nvGrpSpPr>
          <p:grpSpPr>
            <a:xfrm>
              <a:off x="280025" y="1381525"/>
              <a:ext cx="8680975" cy="1105488"/>
              <a:chOff x="280025" y="1381525"/>
              <a:chExt cx="8680975" cy="1105488"/>
            </a:xfrm>
          </p:grpSpPr>
          <p:sp>
            <p:nvSpPr>
              <p:cNvPr id="79" name="Shape 79"/>
              <p:cNvSpPr txBox="1"/>
              <p:nvPr/>
            </p:nvSpPr>
            <p:spPr>
              <a:xfrm>
                <a:off x="3026850" y="1429213"/>
                <a:ext cx="2567100" cy="10578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Raw Data</a:t>
                </a:r>
              </a:p>
              <a:p>
                <a:pPr indent="-342900" lvl="0" marL="457200" rtl="0">
                  <a:lnSpc>
                    <a:spcPct val="115000"/>
                  </a:lnSpc>
                  <a:spcBef>
                    <a:spcPts val="0"/>
                  </a:spcBef>
                  <a:spcAft>
                    <a:spcPts val="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ETL</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SQL Database</a:t>
                </a:r>
              </a:p>
            </p:txBody>
          </p:sp>
          <p:sp>
            <p:nvSpPr>
              <p:cNvPr id="80" name="Shape 80"/>
              <p:cNvSpPr txBox="1"/>
              <p:nvPr/>
            </p:nvSpPr>
            <p:spPr>
              <a:xfrm>
                <a:off x="5615100" y="1381525"/>
                <a:ext cx="3345900" cy="10578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Price range and Ratings  </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Restaurants Categories</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Income Exploration</a:t>
                </a:r>
              </a:p>
            </p:txBody>
          </p:sp>
          <p:sp>
            <p:nvSpPr>
              <p:cNvPr id="81" name="Shape 81"/>
              <p:cNvSpPr txBox="1"/>
              <p:nvPr/>
            </p:nvSpPr>
            <p:spPr>
              <a:xfrm>
                <a:off x="280025" y="1381525"/>
                <a:ext cx="2496900" cy="10578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Background</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Vision</a:t>
                </a:r>
              </a:p>
              <a:p>
                <a:pPr indent="0" lvl="0" marL="0">
                  <a:spcBef>
                    <a:spcPts val="0"/>
                  </a:spcBef>
                  <a:buNone/>
                </a:pPr>
                <a:r>
                  <a:t/>
                </a:r>
                <a:endParaRPr/>
              </a:p>
            </p:txBody>
          </p:sp>
        </p:grpSp>
        <p:grpSp>
          <p:nvGrpSpPr>
            <p:cNvPr id="82" name="Shape 82"/>
            <p:cNvGrpSpPr/>
            <p:nvPr/>
          </p:nvGrpSpPr>
          <p:grpSpPr>
            <a:xfrm>
              <a:off x="82475" y="3360775"/>
              <a:ext cx="8539975" cy="1425000"/>
              <a:chOff x="82475" y="3360775"/>
              <a:chExt cx="8539975" cy="1425000"/>
            </a:xfrm>
          </p:grpSpPr>
          <p:sp>
            <p:nvSpPr>
              <p:cNvPr id="83" name="Shape 83"/>
              <p:cNvSpPr txBox="1"/>
              <p:nvPr/>
            </p:nvSpPr>
            <p:spPr>
              <a:xfrm>
                <a:off x="82475" y="3360775"/>
                <a:ext cx="2892000" cy="14250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Fake Review</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Model Analysis</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Sentiment Analysis (Restaurant Features)</a:t>
                </a:r>
              </a:p>
            </p:txBody>
          </p:sp>
          <p:sp>
            <p:nvSpPr>
              <p:cNvPr id="84" name="Shape 84"/>
              <p:cNvSpPr txBox="1"/>
              <p:nvPr/>
            </p:nvSpPr>
            <p:spPr>
              <a:xfrm>
                <a:off x="5953650" y="3360775"/>
                <a:ext cx="2668800" cy="14250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Additional</a:t>
                </a:r>
                <a:r>
                  <a:rPr lang="en" sz="1800">
                    <a:solidFill>
                      <a:schemeClr val="accent3"/>
                    </a:solidFill>
                    <a:latin typeface="Playfair Display"/>
                    <a:ea typeface="Playfair Display"/>
                    <a:cs typeface="Playfair Display"/>
                    <a:sym typeface="Playfair Display"/>
                  </a:rPr>
                  <a:t> Works</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Conclusion</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Reference</a:t>
                </a:r>
              </a:p>
              <a:p>
                <a:pPr indent="-342900" lvl="0" marL="457200" rtl="0">
                  <a:lnSpc>
                    <a:spcPct val="115000"/>
                  </a:lnSpc>
                  <a:spcBef>
                    <a:spcPts val="0"/>
                  </a:spcBef>
                  <a:spcAft>
                    <a:spcPts val="160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Q &amp; A</a:t>
                </a:r>
              </a:p>
            </p:txBody>
          </p:sp>
          <p:sp>
            <p:nvSpPr>
              <p:cNvPr id="85" name="Shape 85"/>
              <p:cNvSpPr txBox="1"/>
              <p:nvPr/>
            </p:nvSpPr>
            <p:spPr>
              <a:xfrm>
                <a:off x="3112675" y="3360775"/>
                <a:ext cx="2426700" cy="14250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Fake Review</a:t>
                </a:r>
              </a:p>
              <a:p>
                <a:pPr indent="-342900" lvl="0" marL="457200">
                  <a:spcBef>
                    <a:spcPts val="0"/>
                  </a:spcBef>
                  <a:buClr>
                    <a:schemeClr val="accent3"/>
                  </a:buClr>
                  <a:buSzPts val="1800"/>
                  <a:buFont typeface="Playfair Display"/>
                  <a:buAutoNum type="arabicPeriod"/>
                </a:pPr>
                <a:r>
                  <a:rPr lang="en" sz="1800">
                    <a:solidFill>
                      <a:schemeClr val="accent3"/>
                    </a:solidFill>
                    <a:latin typeface="Playfair Display"/>
                    <a:ea typeface="Playfair Display"/>
                    <a:cs typeface="Playfair Display"/>
                    <a:sym typeface="Playfair Display"/>
                  </a:rPr>
                  <a:t>Restaurant features</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82475" y="98250"/>
            <a:ext cx="51060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Visualization:  Fake Review</a:t>
            </a:r>
          </a:p>
        </p:txBody>
      </p:sp>
      <p:pic>
        <p:nvPicPr>
          <p:cNvPr id="324" name="Shape 324"/>
          <p:cNvPicPr preferRelativeResize="0"/>
          <p:nvPr/>
        </p:nvPicPr>
        <p:blipFill>
          <a:blip r:embed="rId3">
            <a:alphaModFix/>
          </a:blip>
          <a:stretch>
            <a:fillRect/>
          </a:stretch>
        </p:blipFill>
        <p:spPr>
          <a:xfrm>
            <a:off x="453525" y="908025"/>
            <a:ext cx="7829750" cy="1966325"/>
          </a:xfrm>
          <a:prstGeom prst="rect">
            <a:avLst/>
          </a:prstGeom>
          <a:noFill/>
          <a:ln>
            <a:noFill/>
          </a:ln>
        </p:spPr>
      </p:pic>
      <p:pic>
        <p:nvPicPr>
          <p:cNvPr id="325" name="Shape 325"/>
          <p:cNvPicPr preferRelativeResize="0"/>
          <p:nvPr/>
        </p:nvPicPr>
        <p:blipFill>
          <a:blip r:embed="rId4">
            <a:alphaModFix/>
          </a:blip>
          <a:stretch>
            <a:fillRect/>
          </a:stretch>
        </p:blipFill>
        <p:spPr>
          <a:xfrm>
            <a:off x="494775" y="2828725"/>
            <a:ext cx="7683400" cy="1966325"/>
          </a:xfrm>
          <a:prstGeom prst="rect">
            <a:avLst/>
          </a:prstGeom>
          <a:noFill/>
          <a:ln>
            <a:noFill/>
          </a:ln>
        </p:spPr>
      </p:pic>
      <p:sp>
        <p:nvSpPr>
          <p:cNvPr id="326" name="Shape 326"/>
          <p:cNvSpPr txBox="1"/>
          <p:nvPr/>
        </p:nvSpPr>
        <p:spPr>
          <a:xfrm>
            <a:off x="82475" y="4702850"/>
            <a:ext cx="8843700" cy="377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0" name="Shape 330"/>
        <p:cNvGrpSpPr/>
        <p:nvPr/>
      </p:nvGrpSpPr>
      <p:grpSpPr>
        <a:xfrm>
          <a:off x="0" y="0"/>
          <a:ext cx="0" cy="0"/>
          <a:chOff x="0" y="0"/>
          <a:chExt cx="0" cy="0"/>
        </a:xfrm>
      </p:grpSpPr>
      <p:sp>
        <p:nvSpPr>
          <p:cNvPr id="331" name="Shape 331"/>
          <p:cNvSpPr txBox="1"/>
          <p:nvPr>
            <p:ph type="title"/>
          </p:nvPr>
        </p:nvSpPr>
        <p:spPr>
          <a:xfrm>
            <a:off x="82475" y="98250"/>
            <a:ext cx="8310900" cy="572700"/>
          </a:xfrm>
          <a:prstGeom prst="rect">
            <a:avLst/>
          </a:prstGeom>
        </p:spPr>
        <p:txBody>
          <a:bodyPr anchorCtr="0" anchor="t" bIns="91425" lIns="91425" rIns="91425" wrap="square" tIns="91425">
            <a:noAutofit/>
          </a:bodyPr>
          <a:lstStyle/>
          <a:p>
            <a:pPr indent="0" lvl="0" marL="0" rtl="0">
              <a:spcBef>
                <a:spcPts val="0"/>
              </a:spcBef>
              <a:buNone/>
            </a:pPr>
            <a:r>
              <a:rPr lang="en" sz="2500">
                <a:solidFill>
                  <a:srgbClr val="000000"/>
                </a:solidFill>
              </a:rPr>
              <a:t>Information </a:t>
            </a:r>
            <a:r>
              <a:rPr lang="en" sz="2500">
                <a:solidFill>
                  <a:srgbClr val="000000"/>
                </a:solidFill>
              </a:rPr>
              <a:t>Retrieval</a:t>
            </a:r>
            <a:r>
              <a:rPr lang="en" sz="2500">
                <a:solidFill>
                  <a:srgbClr val="000000"/>
                </a:solidFill>
              </a:rPr>
              <a:t> Based on True Reviews</a:t>
            </a:r>
          </a:p>
        </p:txBody>
      </p:sp>
      <p:sp>
        <p:nvSpPr>
          <p:cNvPr id="332" name="Shape 332"/>
          <p:cNvSpPr txBox="1"/>
          <p:nvPr/>
        </p:nvSpPr>
        <p:spPr>
          <a:xfrm>
            <a:off x="259425" y="1590075"/>
            <a:ext cx="2276400" cy="473400"/>
          </a:xfrm>
          <a:prstGeom prst="rect">
            <a:avLst/>
          </a:prstGeom>
          <a:noFill/>
          <a:ln cap="flat" cmpd="sng" w="28575">
            <a:solidFill>
              <a:srgbClr val="F6B26B"/>
            </a:solidFill>
            <a:prstDash val="solid"/>
            <a:round/>
            <a:headEnd len="med" w="med" type="none"/>
            <a:tailEnd len="med" w="med" type="none"/>
          </a:ln>
        </p:spPr>
        <p:txBody>
          <a:bodyPr anchorCtr="0" anchor="t" bIns="91425" lIns="91425" rIns="91425" wrap="square" tIns="91425">
            <a:noAutofit/>
          </a:bodyPr>
          <a:lstStyle/>
          <a:p>
            <a:pPr indent="-336550" lvl="0" marL="457200">
              <a:spcBef>
                <a:spcPts val="0"/>
              </a:spcBef>
              <a:buClr>
                <a:srgbClr val="741B47"/>
              </a:buClr>
              <a:buSzPts val="1700"/>
              <a:buChar char="●"/>
            </a:pPr>
            <a:r>
              <a:rPr b="1" lang="en" sz="1700">
                <a:solidFill>
                  <a:srgbClr val="741B47"/>
                </a:solidFill>
              </a:rPr>
              <a:t>Word Cloud</a:t>
            </a:r>
          </a:p>
        </p:txBody>
      </p:sp>
      <p:sp>
        <p:nvSpPr>
          <p:cNvPr id="333" name="Shape 333"/>
          <p:cNvSpPr txBox="1"/>
          <p:nvPr/>
        </p:nvSpPr>
        <p:spPr>
          <a:xfrm>
            <a:off x="500900" y="2677800"/>
            <a:ext cx="3801300" cy="473400"/>
          </a:xfrm>
          <a:prstGeom prst="rect">
            <a:avLst/>
          </a:prstGeom>
          <a:noFill/>
          <a:ln cap="flat" cmpd="sng" w="28575">
            <a:solidFill>
              <a:srgbClr val="F6B26B"/>
            </a:solidFill>
            <a:prstDash val="solid"/>
            <a:round/>
            <a:headEnd len="med" w="med" type="none"/>
            <a:tailEnd len="med" w="med" type="none"/>
          </a:ln>
        </p:spPr>
        <p:txBody>
          <a:bodyPr anchorCtr="0" anchor="t" bIns="91425" lIns="91425" rIns="91425" wrap="square" tIns="91425">
            <a:noAutofit/>
          </a:bodyPr>
          <a:lstStyle/>
          <a:p>
            <a:pPr indent="-336550" lvl="0" marL="457200">
              <a:spcBef>
                <a:spcPts val="0"/>
              </a:spcBef>
              <a:buClr>
                <a:srgbClr val="741B47"/>
              </a:buClr>
              <a:buSzPts val="1700"/>
              <a:buChar char="●"/>
            </a:pPr>
            <a:r>
              <a:rPr b="1" lang="en" sz="1700">
                <a:solidFill>
                  <a:srgbClr val="741B47"/>
                </a:solidFill>
              </a:rPr>
              <a:t>Single Word</a:t>
            </a:r>
            <a:r>
              <a:rPr b="1" lang="en" sz="1700">
                <a:solidFill>
                  <a:srgbClr val="741B47"/>
                </a:solidFill>
              </a:rPr>
              <a:t> Feature Selection</a:t>
            </a:r>
          </a:p>
        </p:txBody>
      </p:sp>
      <p:sp>
        <p:nvSpPr>
          <p:cNvPr id="334" name="Shape 334"/>
          <p:cNvSpPr txBox="1"/>
          <p:nvPr/>
        </p:nvSpPr>
        <p:spPr>
          <a:xfrm>
            <a:off x="1922325" y="3881625"/>
            <a:ext cx="3365400" cy="473400"/>
          </a:xfrm>
          <a:prstGeom prst="rect">
            <a:avLst/>
          </a:prstGeom>
          <a:noFill/>
          <a:ln cap="flat" cmpd="sng" w="28575">
            <a:solidFill>
              <a:srgbClr val="F6B26B"/>
            </a:solidFill>
            <a:prstDash val="solid"/>
            <a:round/>
            <a:headEnd len="med" w="med" type="none"/>
            <a:tailEnd len="med" w="med" type="none"/>
          </a:ln>
        </p:spPr>
        <p:txBody>
          <a:bodyPr anchorCtr="0" anchor="t" bIns="91425" lIns="91425" rIns="91425" wrap="square" tIns="91425">
            <a:noAutofit/>
          </a:bodyPr>
          <a:lstStyle/>
          <a:p>
            <a:pPr indent="-336550" lvl="0" marL="457200" rtl="0">
              <a:spcBef>
                <a:spcPts val="0"/>
              </a:spcBef>
              <a:buClr>
                <a:srgbClr val="741B47"/>
              </a:buClr>
              <a:buSzPts val="1700"/>
              <a:buChar char="●"/>
            </a:pPr>
            <a:r>
              <a:rPr b="1" lang="en" sz="1700">
                <a:solidFill>
                  <a:srgbClr val="741B47"/>
                </a:solidFill>
              </a:rPr>
              <a:t>Bigram Feature Selection</a:t>
            </a:r>
          </a:p>
        </p:txBody>
      </p:sp>
      <p:pic>
        <p:nvPicPr>
          <p:cNvPr id="335" name="Shape 335"/>
          <p:cNvPicPr preferRelativeResize="0"/>
          <p:nvPr/>
        </p:nvPicPr>
        <p:blipFill>
          <a:blip r:embed="rId3">
            <a:alphaModFix/>
          </a:blip>
          <a:stretch>
            <a:fillRect/>
          </a:stretch>
        </p:blipFill>
        <p:spPr>
          <a:xfrm>
            <a:off x="4454525" y="1189899"/>
            <a:ext cx="4370776" cy="2458550"/>
          </a:xfrm>
          <a:prstGeom prst="rect">
            <a:avLst/>
          </a:prstGeom>
          <a:noFill/>
          <a:ln>
            <a:noFill/>
          </a:ln>
        </p:spPr>
      </p:pic>
      <p:sp>
        <p:nvSpPr>
          <p:cNvPr id="336" name="Shape 336"/>
          <p:cNvSpPr txBox="1"/>
          <p:nvPr/>
        </p:nvSpPr>
        <p:spPr>
          <a:xfrm>
            <a:off x="82475" y="4765800"/>
            <a:ext cx="8843700" cy="377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 </a:t>
            </a:r>
            <a:r>
              <a:rPr lang="en" sz="1800">
                <a:latin typeface="Average"/>
                <a:ea typeface="Average"/>
                <a:cs typeface="Average"/>
                <a:sym typeface="Average"/>
              </a:rPr>
              <a:t>| Visualization | Conclusion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0" name="Shape 340"/>
        <p:cNvGrpSpPr/>
        <p:nvPr/>
      </p:nvGrpSpPr>
      <p:grpSpPr>
        <a:xfrm>
          <a:off x="0" y="0"/>
          <a:ext cx="0" cy="0"/>
          <a:chOff x="0" y="0"/>
          <a:chExt cx="0" cy="0"/>
        </a:xfrm>
      </p:grpSpPr>
      <p:sp>
        <p:nvSpPr>
          <p:cNvPr id="341" name="Shape 341"/>
          <p:cNvSpPr txBox="1"/>
          <p:nvPr>
            <p:ph type="title"/>
          </p:nvPr>
        </p:nvSpPr>
        <p:spPr>
          <a:xfrm>
            <a:off x="82475" y="98250"/>
            <a:ext cx="55482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Word Cloud: </a:t>
            </a:r>
            <a:r>
              <a:rPr lang="en">
                <a:solidFill>
                  <a:srgbClr val="000000"/>
                </a:solidFill>
              </a:rPr>
              <a:t>Bag - of - Word</a:t>
            </a:r>
          </a:p>
        </p:txBody>
      </p:sp>
      <p:sp>
        <p:nvSpPr>
          <p:cNvPr id="342" name="Shape 342"/>
          <p:cNvSpPr/>
          <p:nvPr/>
        </p:nvSpPr>
        <p:spPr>
          <a:xfrm>
            <a:off x="978924" y="2460331"/>
            <a:ext cx="1443000" cy="679800"/>
          </a:xfrm>
          <a:prstGeom prst="roundRect">
            <a:avLst>
              <a:gd fmla="val 16667" name="adj"/>
            </a:avLst>
          </a:prstGeom>
          <a:solidFill>
            <a:srgbClr val="E06666"/>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700">
                <a:solidFill>
                  <a:srgbClr val="85200C"/>
                </a:solidFill>
              </a:rPr>
              <a:t>Lower Case</a:t>
            </a:r>
          </a:p>
        </p:txBody>
      </p:sp>
      <p:sp>
        <p:nvSpPr>
          <p:cNvPr id="343" name="Shape 343"/>
          <p:cNvSpPr/>
          <p:nvPr/>
        </p:nvSpPr>
        <p:spPr>
          <a:xfrm>
            <a:off x="3926225" y="2384725"/>
            <a:ext cx="1516200" cy="736500"/>
          </a:xfrm>
          <a:prstGeom prst="roundRect">
            <a:avLst>
              <a:gd fmla="val 16667" name="adj"/>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sz="1700">
              <a:solidFill>
                <a:srgbClr val="85200C"/>
              </a:solidFill>
            </a:endParaRPr>
          </a:p>
          <a:p>
            <a:pPr indent="0" lvl="0" marL="0">
              <a:spcBef>
                <a:spcPts val="0"/>
              </a:spcBef>
              <a:buNone/>
            </a:pPr>
            <a:r>
              <a:rPr lang="en" sz="1700">
                <a:solidFill>
                  <a:srgbClr val="85200C"/>
                </a:solidFill>
              </a:rPr>
              <a:t>Remove Punctuation</a:t>
            </a:r>
          </a:p>
          <a:p>
            <a:pPr indent="0" lvl="0" marL="0" rtl="0">
              <a:spcBef>
                <a:spcPts val="0"/>
              </a:spcBef>
              <a:buNone/>
            </a:pPr>
            <a:r>
              <a:t/>
            </a:r>
            <a:endParaRPr sz="1700">
              <a:solidFill>
                <a:srgbClr val="85200C"/>
              </a:solidFill>
            </a:endParaRPr>
          </a:p>
        </p:txBody>
      </p:sp>
      <p:sp>
        <p:nvSpPr>
          <p:cNvPr id="344" name="Shape 344"/>
          <p:cNvSpPr/>
          <p:nvPr/>
        </p:nvSpPr>
        <p:spPr>
          <a:xfrm>
            <a:off x="6729753" y="2388118"/>
            <a:ext cx="1303500" cy="679800"/>
          </a:xfrm>
          <a:prstGeom prst="roundRect">
            <a:avLst>
              <a:gd fmla="val 16667" name="adj"/>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700">
                <a:solidFill>
                  <a:srgbClr val="85200C"/>
                </a:solidFill>
              </a:rPr>
              <a:t>  Tokenize</a:t>
            </a:r>
          </a:p>
        </p:txBody>
      </p:sp>
      <p:sp>
        <p:nvSpPr>
          <p:cNvPr id="345" name="Shape 345"/>
          <p:cNvSpPr/>
          <p:nvPr/>
        </p:nvSpPr>
        <p:spPr>
          <a:xfrm>
            <a:off x="6761110" y="3837496"/>
            <a:ext cx="1303500" cy="679800"/>
          </a:xfrm>
          <a:prstGeom prst="roundRect">
            <a:avLst>
              <a:gd fmla="val 16667" name="adj"/>
            </a:avLst>
          </a:prstGeom>
          <a:solidFill>
            <a:srgbClr val="E06666"/>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700">
                <a:solidFill>
                  <a:srgbClr val="85200C"/>
                </a:solidFill>
              </a:rPr>
              <a:t>Remove stopwords</a:t>
            </a:r>
          </a:p>
        </p:txBody>
      </p:sp>
      <p:sp>
        <p:nvSpPr>
          <p:cNvPr id="346" name="Shape 346"/>
          <p:cNvSpPr/>
          <p:nvPr/>
        </p:nvSpPr>
        <p:spPr>
          <a:xfrm>
            <a:off x="3977325" y="3832850"/>
            <a:ext cx="1412400" cy="679800"/>
          </a:xfrm>
          <a:prstGeom prst="roundRect">
            <a:avLst>
              <a:gd fmla="val 16667" name="adj"/>
            </a:avLst>
          </a:prstGeom>
          <a:solidFill>
            <a:srgbClr val="E06666"/>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700">
                <a:solidFill>
                  <a:srgbClr val="85200C"/>
                </a:solidFill>
              </a:rPr>
              <a:t>Lemmatize Words</a:t>
            </a:r>
          </a:p>
        </p:txBody>
      </p:sp>
      <p:sp>
        <p:nvSpPr>
          <p:cNvPr id="347" name="Shape 347"/>
          <p:cNvSpPr/>
          <p:nvPr/>
        </p:nvSpPr>
        <p:spPr>
          <a:xfrm>
            <a:off x="1071900" y="826575"/>
            <a:ext cx="1191900" cy="736500"/>
          </a:xfrm>
          <a:prstGeom prst="roundRect">
            <a:avLst>
              <a:gd fmla="val 16667" name="adj"/>
            </a:avLst>
          </a:prstGeom>
          <a:solidFill>
            <a:srgbClr val="E06666"/>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700">
                <a:solidFill>
                  <a:srgbClr val="85200C"/>
                </a:solidFill>
              </a:rPr>
              <a:t>   Review</a:t>
            </a:r>
          </a:p>
        </p:txBody>
      </p:sp>
      <p:sp>
        <p:nvSpPr>
          <p:cNvPr id="348" name="Shape 348"/>
          <p:cNvSpPr/>
          <p:nvPr/>
        </p:nvSpPr>
        <p:spPr>
          <a:xfrm>
            <a:off x="956100" y="3828575"/>
            <a:ext cx="1691700" cy="679800"/>
          </a:xfrm>
          <a:prstGeom prst="roundRect">
            <a:avLst>
              <a:gd fmla="val 16667" name="adj"/>
            </a:avLst>
          </a:prstGeom>
          <a:solidFill>
            <a:srgbClr val="E06666"/>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700">
                <a:solidFill>
                  <a:srgbClr val="85200C"/>
                </a:solidFill>
              </a:rPr>
              <a:t>  Bag of Word</a:t>
            </a:r>
          </a:p>
        </p:txBody>
      </p:sp>
      <p:sp>
        <p:nvSpPr>
          <p:cNvPr id="349" name="Shape 349"/>
          <p:cNvSpPr/>
          <p:nvPr/>
        </p:nvSpPr>
        <p:spPr>
          <a:xfrm>
            <a:off x="2524450" y="2619725"/>
            <a:ext cx="1191900" cy="180600"/>
          </a:xfrm>
          <a:prstGeom prst="rightArrow">
            <a:avLst>
              <a:gd fmla="val 50000" name="adj1"/>
              <a:gd fmla="val 50000" name="adj2"/>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0" name="Shape 350"/>
          <p:cNvSpPr/>
          <p:nvPr/>
        </p:nvSpPr>
        <p:spPr>
          <a:xfrm>
            <a:off x="5556850" y="2563450"/>
            <a:ext cx="1023300" cy="180600"/>
          </a:xfrm>
          <a:prstGeom prst="rightArrow">
            <a:avLst>
              <a:gd fmla="val 50000" name="adj1"/>
              <a:gd fmla="val 50000" name="adj2"/>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1" name="Shape 351"/>
          <p:cNvSpPr/>
          <p:nvPr/>
        </p:nvSpPr>
        <p:spPr>
          <a:xfrm>
            <a:off x="5531800" y="4078225"/>
            <a:ext cx="1068300" cy="180600"/>
          </a:xfrm>
          <a:prstGeom prst="leftArrow">
            <a:avLst>
              <a:gd fmla="val 50000" name="adj1"/>
              <a:gd fmla="val 50000" name="adj2"/>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2" name="Shape 352"/>
          <p:cNvSpPr/>
          <p:nvPr/>
        </p:nvSpPr>
        <p:spPr>
          <a:xfrm>
            <a:off x="2800176" y="4082525"/>
            <a:ext cx="1068300" cy="180600"/>
          </a:xfrm>
          <a:prstGeom prst="leftArrow">
            <a:avLst>
              <a:gd fmla="val 50000" name="adj1"/>
              <a:gd fmla="val 50000" name="adj2"/>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353" name="Shape 353"/>
          <p:cNvPicPr preferRelativeResize="0"/>
          <p:nvPr/>
        </p:nvPicPr>
        <p:blipFill>
          <a:blip r:embed="rId3">
            <a:alphaModFix/>
          </a:blip>
          <a:stretch>
            <a:fillRect/>
          </a:stretch>
        </p:blipFill>
        <p:spPr>
          <a:xfrm rot="-797603">
            <a:off x="5293794" y="835698"/>
            <a:ext cx="1270362" cy="1513529"/>
          </a:xfrm>
          <a:prstGeom prst="rect">
            <a:avLst/>
          </a:prstGeom>
          <a:noFill/>
          <a:ln>
            <a:noFill/>
          </a:ln>
        </p:spPr>
      </p:pic>
      <p:sp>
        <p:nvSpPr>
          <p:cNvPr id="354" name="Shape 354"/>
          <p:cNvSpPr/>
          <p:nvPr/>
        </p:nvSpPr>
        <p:spPr>
          <a:xfrm>
            <a:off x="1590600" y="1699275"/>
            <a:ext cx="194400" cy="679800"/>
          </a:xfrm>
          <a:prstGeom prst="downArrow">
            <a:avLst>
              <a:gd fmla="val 50000" name="adj1"/>
              <a:gd fmla="val 50000" name="adj2"/>
            </a:avLst>
          </a:prstGeom>
          <a:solidFill>
            <a:srgbClr val="F6B26B"/>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5" name="Shape 355"/>
          <p:cNvSpPr/>
          <p:nvPr/>
        </p:nvSpPr>
        <p:spPr>
          <a:xfrm>
            <a:off x="7304038" y="3140236"/>
            <a:ext cx="194400" cy="625200"/>
          </a:xfrm>
          <a:prstGeom prst="downArrow">
            <a:avLst>
              <a:gd fmla="val 50000" name="adj1"/>
              <a:gd fmla="val 50000" name="adj2"/>
            </a:avLst>
          </a:prstGeom>
          <a:solidFill>
            <a:srgbClr val="F6B26B"/>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6" name="Shape 356"/>
          <p:cNvSpPr txBox="1"/>
          <p:nvPr/>
        </p:nvSpPr>
        <p:spPr>
          <a:xfrm>
            <a:off x="261675" y="4749100"/>
            <a:ext cx="8843700" cy="377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0" name="Shape 360"/>
        <p:cNvGrpSpPr/>
        <p:nvPr/>
      </p:nvGrpSpPr>
      <p:grpSpPr>
        <a:xfrm>
          <a:off x="0" y="0"/>
          <a:ext cx="0" cy="0"/>
          <a:chOff x="0" y="0"/>
          <a:chExt cx="0" cy="0"/>
        </a:xfrm>
      </p:grpSpPr>
      <p:sp>
        <p:nvSpPr>
          <p:cNvPr id="361" name="Shape 361"/>
          <p:cNvSpPr txBox="1"/>
          <p:nvPr>
            <p:ph type="title"/>
          </p:nvPr>
        </p:nvSpPr>
        <p:spPr>
          <a:xfrm>
            <a:off x="82475" y="98250"/>
            <a:ext cx="45447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Bag - of - Word</a:t>
            </a:r>
          </a:p>
        </p:txBody>
      </p:sp>
      <p:sp>
        <p:nvSpPr>
          <p:cNvPr id="362" name="Shape 362"/>
          <p:cNvSpPr/>
          <p:nvPr/>
        </p:nvSpPr>
        <p:spPr>
          <a:xfrm>
            <a:off x="387275" y="857575"/>
            <a:ext cx="5729700" cy="1076400"/>
          </a:xfrm>
          <a:prstGeom prst="roundRect">
            <a:avLst>
              <a:gd fmla="val 16667" name="adj"/>
            </a:avLst>
          </a:prstGeom>
          <a:solidFill>
            <a:srgbClr val="FCE5CD"/>
          </a:solidFill>
          <a:ln cap="flat" cmpd="sng" w="1905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457200" rtl="0">
              <a:lnSpc>
                <a:spcPct val="150000"/>
              </a:lnSpc>
              <a:spcBef>
                <a:spcPts val="0"/>
              </a:spcBef>
              <a:buNone/>
            </a:pPr>
            <a:r>
              <a:rPr lang="en" sz="1500">
                <a:solidFill>
                  <a:srgbClr val="85200C"/>
                </a:solidFill>
                <a:latin typeface="Average"/>
                <a:ea typeface="Average"/>
                <a:cs typeface="Average"/>
                <a:sym typeface="Average"/>
              </a:rPr>
              <a:t>‘</a:t>
            </a:r>
            <a:r>
              <a:rPr lang="en" sz="1500">
                <a:solidFill>
                  <a:srgbClr val="85200C"/>
                </a:solidFill>
                <a:latin typeface="Average"/>
                <a:ea typeface="Average"/>
                <a:cs typeface="Average"/>
                <a:sym typeface="Average"/>
              </a:rPr>
              <a:t>'Very nice food. Great to find our Indian taste in Vegas. The service was good as well. Overall, enjoyed the experience.'</a:t>
            </a:r>
          </a:p>
        </p:txBody>
      </p:sp>
      <p:sp>
        <p:nvSpPr>
          <p:cNvPr id="363" name="Shape 363"/>
          <p:cNvSpPr/>
          <p:nvPr/>
        </p:nvSpPr>
        <p:spPr>
          <a:xfrm>
            <a:off x="3100350" y="3433275"/>
            <a:ext cx="5048400" cy="1076400"/>
          </a:xfrm>
          <a:prstGeom prst="roundRect">
            <a:avLst>
              <a:gd fmla="val 16667" name="adj"/>
            </a:avLst>
          </a:prstGeom>
          <a:solidFill>
            <a:srgbClr val="FCE5CD"/>
          </a:solidFill>
          <a:ln cap="flat" cmpd="sng" w="19050">
            <a:solidFill>
              <a:srgbClr val="CC0000"/>
            </a:solidFill>
            <a:prstDash val="solid"/>
            <a:round/>
            <a:headEnd len="med" w="med" type="none"/>
            <a:tailEnd len="med" w="med" type="none"/>
          </a:ln>
        </p:spPr>
        <p:txBody>
          <a:bodyPr anchorCtr="0" anchor="ctr" bIns="91425" lIns="91425" rIns="91425" wrap="square" tIns="91425">
            <a:noAutofit/>
          </a:bodyPr>
          <a:lstStyle/>
          <a:p>
            <a:pPr indent="457200" lvl="0" marL="0" rtl="0">
              <a:lnSpc>
                <a:spcPct val="200000"/>
              </a:lnSpc>
              <a:spcBef>
                <a:spcPts val="0"/>
              </a:spcBef>
              <a:buNone/>
            </a:pPr>
            <a:r>
              <a:rPr lang="en" sz="1500">
                <a:solidFill>
                  <a:srgbClr val="85200C"/>
                </a:solidFill>
                <a:latin typeface="Average"/>
                <a:ea typeface="Average"/>
                <a:cs typeface="Average"/>
                <a:sym typeface="Average"/>
              </a:rPr>
              <a:t> ['nice', 'food', 'great', 'find', 'indian', 'taste', 'vega', 'service', 'good', 'well', 'overall', 'enjoyed', 'experience']</a:t>
            </a:r>
          </a:p>
        </p:txBody>
      </p:sp>
      <p:cxnSp>
        <p:nvCxnSpPr>
          <p:cNvPr id="364" name="Shape 364"/>
          <p:cNvCxnSpPr/>
          <p:nvPr/>
        </p:nvCxnSpPr>
        <p:spPr>
          <a:xfrm flipH="1" rot="-5400000">
            <a:off x="3385525" y="2244125"/>
            <a:ext cx="1187700" cy="879000"/>
          </a:xfrm>
          <a:prstGeom prst="bentConnector3">
            <a:avLst>
              <a:gd fmla="val 50000" name="adj1"/>
            </a:avLst>
          </a:prstGeom>
          <a:noFill/>
          <a:ln cap="flat" cmpd="sng" w="38100">
            <a:solidFill>
              <a:srgbClr val="FF0000"/>
            </a:solidFill>
            <a:prstDash val="dash"/>
            <a:round/>
            <a:headEnd len="lg" w="lg" type="none"/>
            <a:tailEnd len="lg" w="lg" type="stealth"/>
          </a:ln>
        </p:spPr>
      </p:cxnSp>
      <p:sp>
        <p:nvSpPr>
          <p:cNvPr id="365" name="Shape 365"/>
          <p:cNvSpPr txBox="1"/>
          <p:nvPr/>
        </p:nvSpPr>
        <p:spPr>
          <a:xfrm>
            <a:off x="82475" y="4746300"/>
            <a:ext cx="8863200" cy="397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9" name="Shape 369"/>
        <p:cNvGrpSpPr/>
        <p:nvPr/>
      </p:nvGrpSpPr>
      <p:grpSpPr>
        <a:xfrm>
          <a:off x="0" y="0"/>
          <a:ext cx="0" cy="0"/>
          <a:chOff x="0" y="0"/>
          <a:chExt cx="0" cy="0"/>
        </a:xfrm>
      </p:grpSpPr>
      <p:sp>
        <p:nvSpPr>
          <p:cNvPr id="370" name="Shape 370"/>
          <p:cNvSpPr txBox="1"/>
          <p:nvPr>
            <p:ph type="title"/>
          </p:nvPr>
        </p:nvSpPr>
        <p:spPr>
          <a:xfrm>
            <a:off x="82475" y="98250"/>
            <a:ext cx="67119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Visualization: </a:t>
            </a:r>
            <a:r>
              <a:rPr lang="en">
                <a:solidFill>
                  <a:srgbClr val="000000"/>
                </a:solidFill>
              </a:rPr>
              <a:t>Word Cloud</a:t>
            </a:r>
          </a:p>
          <a:p>
            <a:pPr indent="0" lvl="0" marL="0">
              <a:spcBef>
                <a:spcPts val="0"/>
              </a:spcBef>
              <a:buNone/>
            </a:pPr>
            <a:r>
              <a:t/>
            </a:r>
            <a:endParaRPr>
              <a:solidFill>
                <a:srgbClr val="000000"/>
              </a:solidFill>
            </a:endParaRPr>
          </a:p>
        </p:txBody>
      </p:sp>
      <p:sp>
        <p:nvSpPr>
          <p:cNvPr id="371" name="Shape 371"/>
          <p:cNvSpPr txBox="1"/>
          <p:nvPr>
            <p:ph idx="1" type="body"/>
          </p:nvPr>
        </p:nvSpPr>
        <p:spPr>
          <a:xfrm>
            <a:off x="164675" y="75792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solidFill>
                <a:srgbClr val="FFFF00"/>
              </a:solidFill>
            </a:endParaRPr>
          </a:p>
          <a:p>
            <a:pPr indent="0" lvl="0" marL="0">
              <a:spcBef>
                <a:spcPts val="0"/>
              </a:spcBef>
              <a:buNone/>
            </a:pPr>
            <a:r>
              <a:t/>
            </a:r>
            <a:endParaRPr/>
          </a:p>
        </p:txBody>
      </p:sp>
      <p:pic>
        <p:nvPicPr>
          <p:cNvPr id="372" name="Shape 372"/>
          <p:cNvPicPr preferRelativeResize="0"/>
          <p:nvPr/>
        </p:nvPicPr>
        <p:blipFill>
          <a:blip r:embed="rId3">
            <a:alphaModFix/>
          </a:blip>
          <a:stretch>
            <a:fillRect/>
          </a:stretch>
        </p:blipFill>
        <p:spPr>
          <a:xfrm>
            <a:off x="311700" y="797900"/>
            <a:ext cx="3206200" cy="1989900"/>
          </a:xfrm>
          <a:prstGeom prst="rect">
            <a:avLst/>
          </a:prstGeom>
          <a:noFill/>
          <a:ln>
            <a:noFill/>
          </a:ln>
        </p:spPr>
      </p:pic>
      <p:pic>
        <p:nvPicPr>
          <p:cNvPr id="373" name="Shape 373"/>
          <p:cNvPicPr preferRelativeResize="0"/>
          <p:nvPr/>
        </p:nvPicPr>
        <p:blipFill>
          <a:blip r:embed="rId4">
            <a:alphaModFix/>
          </a:blip>
          <a:stretch>
            <a:fillRect/>
          </a:stretch>
        </p:blipFill>
        <p:spPr>
          <a:xfrm>
            <a:off x="5626100" y="2787800"/>
            <a:ext cx="3206201" cy="1920725"/>
          </a:xfrm>
          <a:prstGeom prst="rect">
            <a:avLst/>
          </a:prstGeom>
          <a:noFill/>
          <a:ln>
            <a:noFill/>
          </a:ln>
        </p:spPr>
      </p:pic>
      <p:pic>
        <p:nvPicPr>
          <p:cNvPr id="374" name="Shape 374"/>
          <p:cNvPicPr preferRelativeResize="0"/>
          <p:nvPr/>
        </p:nvPicPr>
        <p:blipFill>
          <a:blip r:embed="rId5">
            <a:alphaModFix/>
          </a:blip>
          <a:stretch>
            <a:fillRect/>
          </a:stretch>
        </p:blipFill>
        <p:spPr>
          <a:xfrm>
            <a:off x="3104000" y="1630815"/>
            <a:ext cx="3206201" cy="2072410"/>
          </a:xfrm>
          <a:prstGeom prst="rect">
            <a:avLst/>
          </a:prstGeom>
          <a:noFill/>
          <a:ln>
            <a:noFill/>
          </a:ln>
        </p:spPr>
      </p:pic>
      <p:sp>
        <p:nvSpPr>
          <p:cNvPr id="375" name="Shape 375"/>
          <p:cNvSpPr txBox="1"/>
          <p:nvPr/>
        </p:nvSpPr>
        <p:spPr>
          <a:xfrm>
            <a:off x="119375" y="4663100"/>
            <a:ext cx="8611200" cy="484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9" name="Shape 379"/>
        <p:cNvGrpSpPr/>
        <p:nvPr/>
      </p:nvGrpSpPr>
      <p:grpSpPr>
        <a:xfrm>
          <a:off x="0" y="0"/>
          <a:ext cx="0" cy="0"/>
          <a:chOff x="0" y="0"/>
          <a:chExt cx="0" cy="0"/>
        </a:xfrm>
      </p:grpSpPr>
      <p:sp>
        <p:nvSpPr>
          <p:cNvPr id="380" name="Shape 380"/>
          <p:cNvSpPr txBox="1"/>
          <p:nvPr>
            <p:ph type="title"/>
          </p:nvPr>
        </p:nvSpPr>
        <p:spPr>
          <a:xfrm>
            <a:off x="82475" y="22050"/>
            <a:ext cx="64152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Identifying Restaurant Features I</a:t>
            </a:r>
          </a:p>
        </p:txBody>
      </p:sp>
      <p:sp>
        <p:nvSpPr>
          <p:cNvPr id="381" name="Shape 381"/>
          <p:cNvSpPr txBox="1"/>
          <p:nvPr/>
        </p:nvSpPr>
        <p:spPr>
          <a:xfrm>
            <a:off x="631600" y="879075"/>
            <a:ext cx="2458800" cy="510900"/>
          </a:xfrm>
          <a:prstGeom prst="rect">
            <a:avLst/>
          </a:prstGeom>
          <a:noFill/>
          <a:ln cap="flat" cmpd="sng" w="28575">
            <a:solidFill>
              <a:srgbClr val="F6B26B"/>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lang="en" sz="1700"/>
              <a:t>Count Word Frequency</a:t>
            </a:r>
          </a:p>
        </p:txBody>
      </p:sp>
      <p:cxnSp>
        <p:nvCxnSpPr>
          <p:cNvPr id="382" name="Shape 382"/>
          <p:cNvCxnSpPr/>
          <p:nvPr/>
        </p:nvCxnSpPr>
        <p:spPr>
          <a:xfrm flipH="1" rot="10800000">
            <a:off x="1439350" y="691025"/>
            <a:ext cx="819600" cy="879000"/>
          </a:xfrm>
          <a:prstGeom prst="straightConnector1">
            <a:avLst/>
          </a:prstGeom>
          <a:noFill/>
          <a:ln cap="flat" cmpd="sng" w="28575">
            <a:solidFill>
              <a:srgbClr val="FF0000"/>
            </a:solidFill>
            <a:prstDash val="solid"/>
            <a:round/>
            <a:headEnd len="lg" w="lg" type="none"/>
            <a:tailEnd len="lg" w="lg" type="none"/>
          </a:ln>
        </p:spPr>
      </p:cxnSp>
      <p:cxnSp>
        <p:nvCxnSpPr>
          <p:cNvPr id="383" name="Shape 383"/>
          <p:cNvCxnSpPr/>
          <p:nvPr/>
        </p:nvCxnSpPr>
        <p:spPr>
          <a:xfrm>
            <a:off x="1368075" y="702875"/>
            <a:ext cx="865200" cy="821700"/>
          </a:xfrm>
          <a:prstGeom prst="straightConnector1">
            <a:avLst/>
          </a:prstGeom>
          <a:noFill/>
          <a:ln cap="flat" cmpd="sng" w="28575">
            <a:solidFill>
              <a:srgbClr val="FF0000"/>
            </a:solidFill>
            <a:prstDash val="solid"/>
            <a:round/>
            <a:headEnd len="lg" w="lg" type="none"/>
            <a:tailEnd len="lg" w="lg" type="none"/>
          </a:ln>
        </p:spPr>
      </p:cxnSp>
      <p:sp>
        <p:nvSpPr>
          <p:cNvPr id="384" name="Shape 384"/>
          <p:cNvSpPr/>
          <p:nvPr/>
        </p:nvSpPr>
        <p:spPr>
          <a:xfrm>
            <a:off x="3463675" y="1035475"/>
            <a:ext cx="1107600" cy="223800"/>
          </a:xfrm>
          <a:prstGeom prst="rightArrow">
            <a:avLst>
              <a:gd fmla="val 50000" name="adj1"/>
              <a:gd fmla="val 50000" name="adj2"/>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85" name="Shape 385"/>
          <p:cNvSpPr txBox="1"/>
          <p:nvPr/>
        </p:nvSpPr>
        <p:spPr>
          <a:xfrm>
            <a:off x="4894425" y="891925"/>
            <a:ext cx="1107600" cy="510900"/>
          </a:xfrm>
          <a:prstGeom prst="rect">
            <a:avLst/>
          </a:prstGeom>
          <a:noFill/>
          <a:ln cap="flat" cmpd="sng" w="28575">
            <a:solidFill>
              <a:srgbClr val="F6B26B"/>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sz="1700"/>
              <a:t>   Tf-idf</a:t>
            </a:r>
          </a:p>
        </p:txBody>
      </p:sp>
      <p:sp>
        <p:nvSpPr>
          <p:cNvPr id="386" name="Shape 386"/>
          <p:cNvSpPr txBox="1"/>
          <p:nvPr/>
        </p:nvSpPr>
        <p:spPr>
          <a:xfrm>
            <a:off x="2929250" y="2131350"/>
            <a:ext cx="2052900" cy="435000"/>
          </a:xfrm>
          <a:prstGeom prst="rect">
            <a:avLst/>
          </a:prstGeom>
          <a:solidFill>
            <a:srgbClr val="F6B26B"/>
          </a:solidFill>
          <a:ln>
            <a:noFill/>
          </a:ln>
        </p:spPr>
        <p:txBody>
          <a:bodyPr anchorCtr="0" anchor="t" bIns="91425" lIns="91425" rIns="91425" wrap="square" tIns="91425">
            <a:noAutofit/>
          </a:bodyPr>
          <a:lstStyle/>
          <a:p>
            <a:pPr indent="0" lvl="0" marL="0">
              <a:spcBef>
                <a:spcPts val="0"/>
              </a:spcBef>
              <a:buNone/>
            </a:pPr>
            <a:r>
              <a:rPr lang="en"/>
              <a:t>TF (Term Frequency)</a:t>
            </a:r>
          </a:p>
        </p:txBody>
      </p:sp>
      <p:sp>
        <p:nvSpPr>
          <p:cNvPr id="387" name="Shape 387"/>
          <p:cNvSpPr txBox="1"/>
          <p:nvPr/>
        </p:nvSpPr>
        <p:spPr>
          <a:xfrm>
            <a:off x="5837525" y="2131500"/>
            <a:ext cx="3119700" cy="435000"/>
          </a:xfrm>
          <a:prstGeom prst="rect">
            <a:avLst/>
          </a:prstGeom>
          <a:solidFill>
            <a:srgbClr val="F6B26B"/>
          </a:solidFill>
          <a:ln>
            <a:noFill/>
          </a:ln>
        </p:spPr>
        <p:txBody>
          <a:bodyPr anchorCtr="0" anchor="t" bIns="91425" lIns="91425" rIns="91425" wrap="square" tIns="91425">
            <a:noAutofit/>
          </a:bodyPr>
          <a:lstStyle/>
          <a:p>
            <a:pPr indent="0" lvl="0" marL="0" rtl="0">
              <a:spcBef>
                <a:spcPts val="0"/>
              </a:spcBef>
              <a:buNone/>
            </a:pPr>
            <a:r>
              <a:rPr lang="en">
                <a:solidFill>
                  <a:srgbClr val="333333"/>
                </a:solidFill>
              </a:rPr>
              <a:t>IDF (Inverse Document Frequency) </a:t>
            </a:r>
          </a:p>
        </p:txBody>
      </p:sp>
      <p:sp>
        <p:nvSpPr>
          <p:cNvPr id="388" name="Shape 388"/>
          <p:cNvSpPr txBox="1"/>
          <p:nvPr/>
        </p:nvSpPr>
        <p:spPr>
          <a:xfrm>
            <a:off x="5283625" y="2055300"/>
            <a:ext cx="748500" cy="510900"/>
          </a:xfrm>
          <a:prstGeom prst="rect">
            <a:avLst/>
          </a:prstGeom>
          <a:noFill/>
          <a:ln>
            <a:noFill/>
          </a:ln>
        </p:spPr>
        <p:txBody>
          <a:bodyPr anchorCtr="0" anchor="t" bIns="91425" lIns="91425" rIns="91425" wrap="square" tIns="91425">
            <a:noAutofit/>
          </a:bodyPr>
          <a:lstStyle/>
          <a:p>
            <a:pPr indent="0" lvl="0" marL="0">
              <a:spcBef>
                <a:spcPts val="0"/>
              </a:spcBef>
              <a:buNone/>
            </a:pPr>
            <a:r>
              <a:rPr lang="en" sz="1900"/>
              <a:t>x</a:t>
            </a:r>
          </a:p>
        </p:txBody>
      </p:sp>
      <p:sp>
        <p:nvSpPr>
          <p:cNvPr id="389" name="Shape 389"/>
          <p:cNvSpPr txBox="1"/>
          <p:nvPr/>
        </p:nvSpPr>
        <p:spPr>
          <a:xfrm>
            <a:off x="6093725" y="2731475"/>
            <a:ext cx="2607300" cy="1760100"/>
          </a:xfrm>
          <a:prstGeom prst="rect">
            <a:avLst/>
          </a:prstGeom>
          <a:noFill/>
          <a:ln cap="flat" cmpd="sng" w="28575">
            <a:solidFill>
              <a:srgbClr val="F6B26B"/>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500">
                <a:solidFill>
                  <a:srgbClr val="333333"/>
                </a:solidFill>
                <a:latin typeface="Average"/>
                <a:ea typeface="Average"/>
                <a:cs typeface="Average"/>
                <a:sym typeface="Average"/>
              </a:rPr>
              <a:t>{ </a:t>
            </a:r>
          </a:p>
          <a:p>
            <a:pPr indent="0" lvl="0" marL="0">
              <a:spcBef>
                <a:spcPts val="0"/>
              </a:spcBef>
              <a:buNone/>
            </a:pPr>
            <a:r>
              <a:rPr lang="en" sz="1500">
                <a:solidFill>
                  <a:srgbClr val="333333"/>
                </a:solidFill>
                <a:latin typeface="Average"/>
                <a:ea typeface="Average"/>
                <a:cs typeface="Average"/>
                <a:sym typeface="Average"/>
              </a:rPr>
              <a:t>Penalize  words appearing  many times in all reviews </a:t>
            </a:r>
          </a:p>
          <a:p>
            <a:pPr indent="457200" lvl="0" marL="1371600" rtl="0">
              <a:spcBef>
                <a:spcPts val="0"/>
              </a:spcBef>
              <a:buNone/>
            </a:pPr>
            <a:r>
              <a:rPr b="1" lang="en" sz="1500">
                <a:solidFill>
                  <a:srgbClr val="333333"/>
                </a:solidFill>
                <a:latin typeface="Average"/>
                <a:ea typeface="Average"/>
                <a:cs typeface="Average"/>
                <a:sym typeface="Average"/>
              </a:rPr>
              <a:t>}</a:t>
            </a:r>
          </a:p>
        </p:txBody>
      </p:sp>
      <p:sp>
        <p:nvSpPr>
          <p:cNvPr id="390" name="Shape 390"/>
          <p:cNvSpPr/>
          <p:nvPr/>
        </p:nvSpPr>
        <p:spPr>
          <a:xfrm rot="5400000">
            <a:off x="5142600" y="1647475"/>
            <a:ext cx="537600" cy="200700"/>
          </a:xfrm>
          <a:prstGeom prst="rightArrow">
            <a:avLst>
              <a:gd fmla="val 50000" name="adj1"/>
              <a:gd fmla="val 50000" name="adj2"/>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1" name="Shape 391"/>
          <p:cNvSpPr txBox="1"/>
          <p:nvPr/>
        </p:nvSpPr>
        <p:spPr>
          <a:xfrm>
            <a:off x="2726300" y="2731475"/>
            <a:ext cx="2458800" cy="1760100"/>
          </a:xfrm>
          <a:prstGeom prst="rect">
            <a:avLst/>
          </a:prstGeom>
          <a:noFill/>
          <a:ln cap="flat" cmpd="sng" w="28575">
            <a:solidFill>
              <a:srgbClr val="F6B26B"/>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lang="en" sz="1500">
                <a:solidFill>
                  <a:srgbClr val="333333"/>
                </a:solidFill>
                <a:latin typeface="Average"/>
                <a:ea typeface="Average"/>
                <a:cs typeface="Average"/>
                <a:sym typeface="Average"/>
              </a:rPr>
              <a:t>{ </a:t>
            </a:r>
          </a:p>
          <a:p>
            <a:pPr indent="0" lvl="0" marL="0" rtl="0">
              <a:lnSpc>
                <a:spcPct val="115000"/>
              </a:lnSpc>
              <a:spcBef>
                <a:spcPts val="0"/>
              </a:spcBef>
              <a:buNone/>
            </a:pPr>
            <a:r>
              <a:rPr lang="en" sz="1500">
                <a:solidFill>
                  <a:srgbClr val="333333"/>
                </a:solidFill>
                <a:latin typeface="Average"/>
                <a:ea typeface="Average"/>
                <a:cs typeface="Average"/>
                <a:sym typeface="Average"/>
              </a:rPr>
              <a:t>Reward words having high occurrence in a review</a:t>
            </a:r>
          </a:p>
          <a:p>
            <a:pPr indent="0" lvl="0" marL="0" rtl="0">
              <a:lnSpc>
                <a:spcPct val="115000"/>
              </a:lnSpc>
              <a:spcBef>
                <a:spcPts val="0"/>
              </a:spcBef>
              <a:buNone/>
            </a:pPr>
            <a:r>
              <a:rPr lang="en" sz="1500">
                <a:solidFill>
                  <a:srgbClr val="333333"/>
                </a:solidFill>
                <a:latin typeface="Average"/>
                <a:ea typeface="Average"/>
                <a:cs typeface="Average"/>
                <a:sym typeface="Average"/>
              </a:rPr>
              <a:t>				}</a:t>
            </a:r>
          </a:p>
        </p:txBody>
      </p:sp>
      <p:sp>
        <p:nvSpPr>
          <p:cNvPr id="392" name="Shape 392"/>
          <p:cNvSpPr txBox="1"/>
          <p:nvPr/>
        </p:nvSpPr>
        <p:spPr>
          <a:xfrm>
            <a:off x="0" y="4708500"/>
            <a:ext cx="8957100" cy="435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6" name="Shape 396"/>
        <p:cNvGrpSpPr/>
        <p:nvPr/>
      </p:nvGrpSpPr>
      <p:grpSpPr>
        <a:xfrm>
          <a:off x="0" y="0"/>
          <a:ext cx="0" cy="0"/>
          <a:chOff x="0" y="0"/>
          <a:chExt cx="0" cy="0"/>
        </a:xfrm>
      </p:grpSpPr>
      <p:sp>
        <p:nvSpPr>
          <p:cNvPr id="397" name="Shape 397"/>
          <p:cNvSpPr txBox="1"/>
          <p:nvPr>
            <p:ph type="title"/>
          </p:nvPr>
        </p:nvSpPr>
        <p:spPr>
          <a:xfrm>
            <a:off x="82475" y="98238"/>
            <a:ext cx="15849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graphicFrame>
        <p:nvGraphicFramePr>
          <p:cNvPr id="398" name="Shape 398"/>
          <p:cNvGraphicFramePr/>
          <p:nvPr/>
        </p:nvGraphicFramePr>
        <p:xfrm>
          <a:off x="4658700" y="2452538"/>
          <a:ext cx="3000000" cy="3000000"/>
        </p:xfrm>
        <a:graphic>
          <a:graphicData uri="http://schemas.openxmlformats.org/drawingml/2006/table">
            <a:tbl>
              <a:tblPr>
                <a:noFill/>
                <a:tableStyleId>{32602F5B-7D42-4367-A55B-6821D319AD0F}</a:tableStyleId>
              </a:tblPr>
              <a:tblGrid>
                <a:gridCol w="1003200"/>
                <a:gridCol w="1003200"/>
                <a:gridCol w="1003200"/>
                <a:gridCol w="1003200"/>
              </a:tblGrid>
              <a:tr h="437925">
                <a:tc>
                  <a:txBody>
                    <a:bodyPr>
                      <a:noAutofit/>
                    </a:bodyPr>
                    <a:lstStyle/>
                    <a:p>
                      <a:pPr indent="0" lvl="0" marL="0" algn="ctr">
                        <a:spcBef>
                          <a:spcPts val="0"/>
                        </a:spcBef>
                        <a:buNone/>
                      </a:pPr>
                      <a:r>
                        <a:t/>
                      </a:r>
                      <a:endParaRPr sz="1300">
                        <a:latin typeface="Average"/>
                        <a:ea typeface="Average"/>
                        <a:cs typeface="Average"/>
                        <a:sym typeface="Average"/>
                      </a:endParaRP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algn="ctr">
                        <a:spcBef>
                          <a:spcPts val="0"/>
                        </a:spcBef>
                        <a:buNone/>
                      </a:pPr>
                      <a:r>
                        <a:rPr lang="en" sz="1300">
                          <a:highlight>
                            <a:srgbClr val="FFFFFF"/>
                          </a:highlight>
                          <a:latin typeface="Average"/>
                          <a:ea typeface="Average"/>
                          <a:cs typeface="Average"/>
                          <a:sym typeface="Average"/>
                        </a:rPr>
                        <a:t>Review 1</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algn="ctr">
                        <a:spcBef>
                          <a:spcPts val="0"/>
                        </a:spcBef>
                        <a:buNone/>
                      </a:pPr>
                      <a:r>
                        <a:rPr lang="en" sz="1300">
                          <a:latin typeface="Average"/>
                          <a:ea typeface="Average"/>
                          <a:cs typeface="Average"/>
                          <a:sym typeface="Average"/>
                        </a:rPr>
                        <a:t>Review 2</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algn="ctr">
                        <a:spcBef>
                          <a:spcPts val="0"/>
                        </a:spcBef>
                        <a:buNone/>
                      </a:pPr>
                      <a:r>
                        <a:rPr lang="en" sz="1300">
                          <a:latin typeface="Average"/>
                          <a:ea typeface="Average"/>
                          <a:cs typeface="Average"/>
                          <a:sym typeface="Average"/>
                        </a:rPr>
                        <a:t>Review3</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r h="476000">
                <a:tc>
                  <a:txBody>
                    <a:bodyPr>
                      <a:noAutofit/>
                    </a:bodyPr>
                    <a:lstStyle/>
                    <a:p>
                      <a:pPr indent="0" lvl="0" marL="0" rtl="0" algn="ctr">
                        <a:lnSpc>
                          <a:spcPct val="115000"/>
                        </a:lnSpc>
                        <a:spcBef>
                          <a:spcPts val="0"/>
                        </a:spcBef>
                        <a:buNone/>
                      </a:pPr>
                      <a:r>
                        <a:rPr lang="en" sz="1300">
                          <a:latin typeface="Average"/>
                          <a:ea typeface="Average"/>
                          <a:cs typeface="Average"/>
                          <a:sym typeface="Average"/>
                        </a:rPr>
                        <a:t>{‘amarican’}</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algn="ctr">
                        <a:spcBef>
                          <a:spcPts val="0"/>
                        </a:spcBef>
                        <a:buNone/>
                      </a:pPr>
                      <a:r>
                        <a:rPr lang="en" sz="1300">
                          <a:latin typeface="Average"/>
                          <a:ea typeface="Average"/>
                          <a:cs typeface="Average"/>
                          <a:sym typeface="Average"/>
                        </a:rPr>
                        <a:t> </a:t>
                      </a:r>
                      <a:r>
                        <a:rPr lang="en" sz="1300">
                          <a:highlight>
                            <a:srgbClr val="FFFFFF"/>
                          </a:highlight>
                          <a:latin typeface="Average"/>
                          <a:ea typeface="Average"/>
                          <a:cs typeface="Average"/>
                          <a:sym typeface="Average"/>
                        </a:rPr>
                        <a:t>tf-idf scores</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l">
                        <a:spcBef>
                          <a:spcPts val="0"/>
                        </a:spcBef>
                        <a:buNone/>
                      </a:pPr>
                      <a:r>
                        <a:rPr lang="en" sz="1300"/>
                        <a:t>        ...</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l">
                        <a:spcBef>
                          <a:spcPts val="0"/>
                        </a:spcBef>
                        <a:buNone/>
                      </a:pPr>
                      <a:r>
                        <a:rPr lang="en" sz="1300"/>
                        <a:t>       ...</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r h="447825">
                <a:tc>
                  <a:txBody>
                    <a:bodyPr>
                      <a:noAutofit/>
                    </a:bodyPr>
                    <a:lstStyle/>
                    <a:p>
                      <a:pPr indent="0" lvl="0" marL="0" rtl="0" algn="ctr">
                        <a:lnSpc>
                          <a:spcPct val="115000"/>
                        </a:lnSpc>
                        <a:spcBef>
                          <a:spcPts val="0"/>
                        </a:spcBef>
                        <a:buNone/>
                      </a:pPr>
                      <a:r>
                        <a:rPr lang="en" sz="1300">
                          <a:latin typeface="Average"/>
                          <a:ea typeface="Average"/>
                          <a:cs typeface="Average"/>
                          <a:sym typeface="Average"/>
                        </a:rPr>
                        <a:t>{‘burger}</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r h="456200">
                <a:tc>
                  <a:txBody>
                    <a:bodyPr>
                      <a:noAutofit/>
                    </a:bodyPr>
                    <a:lstStyle/>
                    <a:p>
                      <a:pPr indent="0" lvl="0" marL="0" algn="ctr">
                        <a:spcBef>
                          <a:spcPts val="0"/>
                        </a:spcBef>
                        <a:buNone/>
                      </a:pPr>
                      <a:r>
                        <a:rPr lang="en" sz="1300">
                          <a:latin typeface="Average"/>
                          <a:ea typeface="Average"/>
                          <a:cs typeface="Average"/>
                          <a:sym typeface="Average"/>
                        </a:rPr>
                        <a:t>{‘bar’}</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algn="ctr">
                        <a:spcBef>
                          <a:spcPts val="0"/>
                        </a:spcBef>
                        <a:buNone/>
                      </a:pPr>
                      <a:r>
                        <a:rPr lang="en" sz="1300">
                          <a:latin typeface="Average"/>
                          <a:ea typeface="Average"/>
                          <a:cs typeface="Average"/>
                          <a:sym typeface="Average"/>
                        </a:rPr>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algn="ctr">
                        <a:spcBef>
                          <a:spcPts val="0"/>
                        </a:spcBef>
                        <a:buNone/>
                      </a:pPr>
                      <a:r>
                        <a:rPr lang="en" sz="1300">
                          <a:latin typeface="Average"/>
                          <a:ea typeface="Average"/>
                          <a:cs typeface="Average"/>
                          <a:sym typeface="Average"/>
                        </a:rPr>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latin typeface="Average"/>
                          <a:ea typeface="Average"/>
                          <a:cs typeface="Average"/>
                          <a:sym typeface="Average"/>
                        </a:rPr>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bl>
          </a:graphicData>
        </a:graphic>
      </p:graphicFrame>
      <p:graphicFrame>
        <p:nvGraphicFramePr>
          <p:cNvPr id="399" name="Shape 399"/>
          <p:cNvGraphicFramePr/>
          <p:nvPr/>
        </p:nvGraphicFramePr>
        <p:xfrm>
          <a:off x="264475" y="2145863"/>
          <a:ext cx="3000000" cy="3000000"/>
        </p:xfrm>
        <a:graphic>
          <a:graphicData uri="http://schemas.openxmlformats.org/drawingml/2006/table">
            <a:tbl>
              <a:tblPr>
                <a:noFill/>
                <a:tableStyleId>{32602F5B-7D42-4367-A55B-6821D319AD0F}</a:tableStyleId>
              </a:tblPr>
              <a:tblGrid>
                <a:gridCol w="1003200"/>
                <a:gridCol w="1003200"/>
                <a:gridCol w="1003200"/>
                <a:gridCol w="1003200"/>
              </a:tblGrid>
              <a:tr h="380325">
                <a:tc>
                  <a:txBody>
                    <a:bodyPr>
                      <a:noAutofit/>
                    </a:bodyPr>
                    <a:lstStyle/>
                    <a:p>
                      <a:pPr indent="0" lvl="0" marL="0" rtl="0" algn="ctr">
                        <a:spcBef>
                          <a:spcPts val="0"/>
                        </a:spcBef>
                        <a:buNone/>
                      </a:pPr>
                      <a:r>
                        <a:t/>
                      </a:r>
                      <a:endParaRPr sz="1300">
                        <a:latin typeface="Average"/>
                        <a:ea typeface="Average"/>
                        <a:cs typeface="Average"/>
                        <a:sym typeface="Average"/>
                      </a:endParaRP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highlight>
                            <a:srgbClr val="FFFFFF"/>
                          </a:highlight>
                          <a:latin typeface="Average"/>
                          <a:ea typeface="Average"/>
                          <a:cs typeface="Average"/>
                          <a:sym typeface="Average"/>
                        </a:rPr>
                        <a:t>Review 1</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latin typeface="Average"/>
                          <a:ea typeface="Average"/>
                          <a:cs typeface="Average"/>
                          <a:sym typeface="Average"/>
                        </a:rPr>
                        <a:t>Review 2</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latin typeface="Average"/>
                          <a:ea typeface="Average"/>
                          <a:cs typeface="Average"/>
                          <a:sym typeface="Average"/>
                        </a:rPr>
                        <a:t>Review3</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r h="564075">
                <a:tc>
                  <a:txBody>
                    <a:bodyPr>
                      <a:noAutofit/>
                    </a:bodyPr>
                    <a:lstStyle/>
                    <a:p>
                      <a:pPr indent="0" lvl="0" marL="0" rtl="0" algn="ctr">
                        <a:lnSpc>
                          <a:spcPct val="115000"/>
                        </a:lnSpc>
                        <a:spcBef>
                          <a:spcPts val="0"/>
                        </a:spcBef>
                        <a:buNone/>
                      </a:pPr>
                      <a:r>
                        <a:rPr lang="en" sz="1300">
                          <a:latin typeface="Average"/>
                          <a:ea typeface="Average"/>
                          <a:cs typeface="Average"/>
                          <a:sym typeface="Average"/>
                        </a:rPr>
                        <a:t>{amazing basil}</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rPr lang="en" sz="1300">
                          <a:latin typeface="Average"/>
                          <a:ea typeface="Average"/>
                          <a:cs typeface="Average"/>
                          <a:sym typeface="Average"/>
                        </a:rPr>
                        <a:t>  </a:t>
                      </a:r>
                      <a:r>
                        <a:rPr lang="en" sz="1300">
                          <a:highlight>
                            <a:srgbClr val="FFFFFF"/>
                          </a:highlight>
                          <a:latin typeface="Average"/>
                          <a:ea typeface="Average"/>
                          <a:cs typeface="Average"/>
                          <a:sym typeface="Average"/>
                        </a:rPr>
                        <a:t>tf-idf scores</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p>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p>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r h="626000">
                <a:tc>
                  <a:txBody>
                    <a:bodyPr>
                      <a:noAutofit/>
                    </a:bodyPr>
                    <a:lstStyle/>
                    <a:p>
                      <a:pPr indent="0" lvl="0" marL="0" rtl="0" algn="ctr">
                        <a:lnSpc>
                          <a:spcPct val="115000"/>
                        </a:lnSpc>
                        <a:spcBef>
                          <a:spcPts val="0"/>
                        </a:spcBef>
                        <a:buNone/>
                      </a:pPr>
                      <a:r>
                        <a:rPr lang="en" sz="1300">
                          <a:latin typeface="Average"/>
                          <a:ea typeface="Average"/>
                          <a:cs typeface="Average"/>
                          <a:sym typeface="Average"/>
                        </a:rPr>
                        <a:t>{appreciate texture}</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p>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p>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p>
                    <a:p>
                      <a:pPr indent="0" lvl="0" marL="0" rtl="0" algn="ctr">
                        <a:spcBef>
                          <a:spcPts val="0"/>
                        </a:spcBef>
                        <a:buNone/>
                      </a:pPr>
                      <a:r>
                        <a:rPr lang="en" sz="1300"/>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r h="456200">
                <a:tc>
                  <a:txBody>
                    <a:bodyPr>
                      <a:noAutofit/>
                    </a:bodyPr>
                    <a:lstStyle/>
                    <a:p>
                      <a:pPr indent="0" lvl="0" marL="0" rtl="0" algn="ctr">
                        <a:spcBef>
                          <a:spcPts val="0"/>
                        </a:spcBef>
                        <a:buNone/>
                      </a:pPr>
                      <a:r>
                        <a:rPr lang="en" sz="1300">
                          <a:latin typeface="Average"/>
                          <a:ea typeface="Average"/>
                          <a:cs typeface="Average"/>
                          <a:sym typeface="Average"/>
                        </a:rPr>
                        <a:t>{best place}</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latin typeface="Average"/>
                        <a:ea typeface="Average"/>
                        <a:cs typeface="Average"/>
                        <a:sym typeface="Average"/>
                      </a:endParaRPr>
                    </a:p>
                    <a:p>
                      <a:pPr indent="0" lvl="0" marL="0" rtl="0" algn="ctr">
                        <a:spcBef>
                          <a:spcPts val="0"/>
                        </a:spcBef>
                        <a:buNone/>
                      </a:pPr>
                      <a:r>
                        <a:rPr lang="en" sz="1300">
                          <a:latin typeface="Average"/>
                          <a:ea typeface="Average"/>
                          <a:cs typeface="Average"/>
                          <a:sym typeface="Average"/>
                        </a:rPr>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latin typeface="Average"/>
                        <a:ea typeface="Average"/>
                        <a:cs typeface="Average"/>
                        <a:sym typeface="Average"/>
                      </a:endParaRPr>
                    </a:p>
                    <a:p>
                      <a:pPr indent="0" lvl="0" marL="0" rtl="0" algn="ctr">
                        <a:spcBef>
                          <a:spcPts val="0"/>
                        </a:spcBef>
                        <a:buNone/>
                      </a:pPr>
                      <a:r>
                        <a:rPr lang="en" sz="1300">
                          <a:latin typeface="Average"/>
                          <a:ea typeface="Average"/>
                          <a:cs typeface="Average"/>
                          <a:sym typeface="Average"/>
                        </a:rPr>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c>
                  <a:txBody>
                    <a:bodyPr>
                      <a:noAutofit/>
                    </a:bodyPr>
                    <a:lstStyle/>
                    <a:p>
                      <a:pPr indent="0" lvl="0" marL="0" rtl="0" algn="ctr">
                        <a:spcBef>
                          <a:spcPts val="0"/>
                        </a:spcBef>
                        <a:buNone/>
                      </a:pPr>
                      <a:r>
                        <a:t/>
                      </a:r>
                      <a:endParaRPr sz="1300">
                        <a:latin typeface="Average"/>
                        <a:ea typeface="Average"/>
                        <a:cs typeface="Average"/>
                        <a:sym typeface="Average"/>
                      </a:endParaRPr>
                    </a:p>
                    <a:p>
                      <a:pPr indent="0" lvl="0" marL="0" rtl="0" algn="ctr">
                        <a:spcBef>
                          <a:spcPts val="0"/>
                        </a:spcBef>
                        <a:buNone/>
                      </a:pPr>
                      <a:r>
                        <a:rPr lang="en" sz="1300">
                          <a:latin typeface="Average"/>
                          <a:ea typeface="Average"/>
                          <a:cs typeface="Average"/>
                          <a:sym typeface="Average"/>
                        </a:rPr>
                        <a:t>...</a:t>
                      </a:r>
                    </a:p>
                  </a:txBody>
                  <a:tcPr marT="91425" marB="91425" marR="91425" marL="91425">
                    <a:lnL cap="flat" cmpd="sng" w="28575">
                      <a:solidFill>
                        <a:srgbClr val="F6B26B"/>
                      </a:solidFill>
                      <a:prstDash val="solid"/>
                      <a:round/>
                      <a:headEnd len="med" w="med" type="none"/>
                      <a:tailEnd len="med" w="med" type="none"/>
                    </a:lnL>
                    <a:lnR cap="flat" cmpd="sng" w="28575">
                      <a:solidFill>
                        <a:srgbClr val="F6B26B"/>
                      </a:solidFill>
                      <a:prstDash val="solid"/>
                      <a:round/>
                      <a:headEnd len="med" w="med" type="none"/>
                      <a:tailEnd len="med" w="med" type="none"/>
                    </a:lnR>
                    <a:lnT cap="flat" cmpd="sng" w="28575">
                      <a:solidFill>
                        <a:srgbClr val="F6B26B"/>
                      </a:solidFill>
                      <a:prstDash val="solid"/>
                      <a:round/>
                      <a:headEnd len="med" w="med" type="none"/>
                      <a:tailEnd len="med" w="med" type="none"/>
                    </a:lnT>
                    <a:lnB cap="flat" cmpd="sng" w="28575">
                      <a:solidFill>
                        <a:srgbClr val="F6B26B"/>
                      </a:solidFill>
                      <a:prstDash val="solid"/>
                      <a:round/>
                      <a:headEnd len="med" w="med" type="none"/>
                      <a:tailEnd len="med" w="med" type="none"/>
                    </a:lnB>
                  </a:tcPr>
                </a:tc>
              </a:tr>
            </a:tbl>
          </a:graphicData>
        </a:graphic>
      </p:graphicFrame>
      <p:sp>
        <p:nvSpPr>
          <p:cNvPr id="400" name="Shape 400"/>
          <p:cNvSpPr/>
          <p:nvPr/>
        </p:nvSpPr>
        <p:spPr>
          <a:xfrm>
            <a:off x="417775" y="1009950"/>
            <a:ext cx="3706200" cy="914700"/>
          </a:xfrm>
          <a:prstGeom prst="roundRect">
            <a:avLst>
              <a:gd fmla="val 16667" name="adj"/>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nSpc>
                <a:spcPct val="130000"/>
              </a:lnSpc>
              <a:spcBef>
                <a:spcPts val="0"/>
              </a:spcBef>
              <a:spcAft>
                <a:spcPts val="1000"/>
              </a:spcAft>
              <a:buNone/>
            </a:pPr>
            <a:r>
              <a:t/>
            </a:r>
            <a:endParaRPr sz="1600">
              <a:highlight>
                <a:srgbClr val="FFFFFF"/>
              </a:highlight>
              <a:latin typeface="Average"/>
              <a:ea typeface="Average"/>
              <a:cs typeface="Average"/>
              <a:sym typeface="Average"/>
            </a:endParaRPr>
          </a:p>
          <a:p>
            <a:pPr indent="0" lvl="0" marL="0">
              <a:spcBef>
                <a:spcPts val="0"/>
              </a:spcBef>
              <a:buNone/>
            </a:pPr>
            <a:r>
              <a:t/>
            </a:r>
            <a:endParaRPr/>
          </a:p>
        </p:txBody>
      </p:sp>
      <p:sp>
        <p:nvSpPr>
          <p:cNvPr id="401" name="Shape 401"/>
          <p:cNvSpPr txBox="1"/>
          <p:nvPr/>
        </p:nvSpPr>
        <p:spPr>
          <a:xfrm>
            <a:off x="655300" y="1009938"/>
            <a:ext cx="3706200" cy="7008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lang="en"/>
              <a:t>TfidfVectorizer:</a:t>
            </a:r>
          </a:p>
          <a:p>
            <a:pPr indent="0" lvl="0" marL="0" rtl="0">
              <a:lnSpc>
                <a:spcPct val="115000"/>
              </a:lnSpc>
              <a:spcBef>
                <a:spcPts val="0"/>
              </a:spcBef>
              <a:buNone/>
            </a:pPr>
            <a:r>
              <a:rPr lang="en"/>
              <a:t>Combines Our Review vectors into m*n matrix containing our tf-idf scores</a:t>
            </a:r>
          </a:p>
        </p:txBody>
      </p:sp>
      <p:sp>
        <p:nvSpPr>
          <p:cNvPr id="402" name="Shape 402"/>
          <p:cNvSpPr txBox="1"/>
          <p:nvPr/>
        </p:nvSpPr>
        <p:spPr>
          <a:xfrm>
            <a:off x="0" y="0"/>
            <a:ext cx="7115400" cy="700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latin typeface="Bree Serif"/>
                <a:ea typeface="Bree Serif"/>
                <a:cs typeface="Bree Serif"/>
                <a:sym typeface="Bree Serif"/>
              </a:rPr>
              <a:t>Identifying Restaurant Features II</a:t>
            </a:r>
          </a:p>
        </p:txBody>
      </p:sp>
      <p:pic>
        <p:nvPicPr>
          <p:cNvPr id="403" name="Shape 403"/>
          <p:cNvPicPr preferRelativeResize="0"/>
          <p:nvPr/>
        </p:nvPicPr>
        <p:blipFill>
          <a:blip r:embed="rId3">
            <a:alphaModFix/>
          </a:blip>
          <a:stretch>
            <a:fillRect/>
          </a:stretch>
        </p:blipFill>
        <p:spPr>
          <a:xfrm>
            <a:off x="5462200" y="921686"/>
            <a:ext cx="3278650" cy="1091225"/>
          </a:xfrm>
          <a:prstGeom prst="rect">
            <a:avLst/>
          </a:prstGeom>
          <a:noFill/>
          <a:ln>
            <a:noFill/>
          </a:ln>
        </p:spPr>
      </p:pic>
      <p:sp>
        <p:nvSpPr>
          <p:cNvPr id="404" name="Shape 404"/>
          <p:cNvSpPr/>
          <p:nvPr/>
        </p:nvSpPr>
        <p:spPr>
          <a:xfrm>
            <a:off x="-125" y="4570925"/>
            <a:ext cx="9144000" cy="572700"/>
          </a:xfrm>
          <a:prstGeom prst="rect">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05" name="Shape 405"/>
          <p:cNvSpPr txBox="1"/>
          <p:nvPr/>
        </p:nvSpPr>
        <p:spPr>
          <a:xfrm>
            <a:off x="82475" y="4724200"/>
            <a:ext cx="8901900" cy="4194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9" name="Shape 409"/>
        <p:cNvGrpSpPr/>
        <p:nvPr/>
      </p:nvGrpSpPr>
      <p:grpSpPr>
        <a:xfrm>
          <a:off x="0" y="0"/>
          <a:ext cx="0" cy="0"/>
          <a:chOff x="0" y="0"/>
          <a:chExt cx="0" cy="0"/>
        </a:xfrm>
      </p:grpSpPr>
      <p:sp>
        <p:nvSpPr>
          <p:cNvPr id="410" name="Shape 410"/>
          <p:cNvSpPr txBox="1"/>
          <p:nvPr>
            <p:ph type="title"/>
          </p:nvPr>
        </p:nvSpPr>
        <p:spPr>
          <a:xfrm>
            <a:off x="82475" y="98238"/>
            <a:ext cx="15849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11" name="Shape 411"/>
          <p:cNvSpPr txBox="1"/>
          <p:nvPr>
            <p:ph idx="1" type="body"/>
          </p:nvPr>
        </p:nvSpPr>
        <p:spPr>
          <a:xfrm>
            <a:off x="435400" y="1175325"/>
            <a:ext cx="4656600" cy="2743800"/>
          </a:xfrm>
          <a:prstGeom prst="rect">
            <a:avLst/>
          </a:prstGeom>
          <a:ln cap="flat" cmpd="sng" w="28575">
            <a:solidFill>
              <a:srgbClr val="F6B26B"/>
            </a:solidFill>
            <a:prstDash val="solid"/>
            <a:round/>
            <a:headEnd len="med" w="med" type="none"/>
            <a:tailEnd len="med" w="med" type="none"/>
          </a:ln>
        </p:spPr>
        <p:txBody>
          <a:bodyPr anchorCtr="0" anchor="t" bIns="91425" lIns="91425" rIns="91425" wrap="square" tIns="91425">
            <a:noAutofit/>
          </a:bodyPr>
          <a:lstStyle/>
          <a:p>
            <a:pPr indent="0" lvl="0" marL="0" rtl="0">
              <a:lnSpc>
                <a:spcPct val="130000"/>
              </a:lnSpc>
              <a:spcBef>
                <a:spcPts val="0"/>
              </a:spcBef>
              <a:spcAft>
                <a:spcPts val="1000"/>
              </a:spcAft>
              <a:buNone/>
            </a:pPr>
            <a:r>
              <a:rPr lang="en" sz="1400">
                <a:solidFill>
                  <a:srgbClr val="000000"/>
                </a:solidFill>
                <a:highlight>
                  <a:srgbClr val="FFFFFF"/>
                </a:highlight>
                <a:latin typeface="Arial"/>
                <a:ea typeface="Arial"/>
                <a:cs typeface="Arial"/>
                <a:sym typeface="Arial"/>
              </a:rPr>
              <a:t>Apply Support Vector Machines on the transformed data (tfidf matrix), using review rating as label.</a:t>
            </a:r>
          </a:p>
          <a:p>
            <a:pPr indent="-317500" lvl="0" marL="914400" rtl="0">
              <a:lnSpc>
                <a:spcPct val="130000"/>
              </a:lnSpc>
              <a:spcBef>
                <a:spcPts val="0"/>
              </a:spcBef>
              <a:spcAft>
                <a:spcPts val="1000"/>
              </a:spcAft>
              <a:buClr>
                <a:srgbClr val="CC0000"/>
              </a:buClr>
              <a:buSzPts val="1400"/>
              <a:buFont typeface="Arial"/>
              <a:buChar char="●"/>
            </a:pPr>
            <a:r>
              <a:rPr lang="en" sz="1400">
                <a:solidFill>
                  <a:srgbClr val="CC0000"/>
                </a:solidFill>
                <a:highlight>
                  <a:srgbClr val="FFFFFF"/>
                </a:highlight>
                <a:latin typeface="Arial"/>
                <a:ea typeface="Arial"/>
                <a:cs typeface="Arial"/>
                <a:sym typeface="Arial"/>
              </a:rPr>
              <a:t>Stars ≥ 3 as positive ‘1’ and Stars &lt; 3 as negative ‘0’</a:t>
            </a:r>
          </a:p>
          <a:p>
            <a:pPr indent="-317500" lvl="0" marL="914400" rtl="0">
              <a:lnSpc>
                <a:spcPct val="130000"/>
              </a:lnSpc>
              <a:spcBef>
                <a:spcPts val="0"/>
              </a:spcBef>
              <a:spcAft>
                <a:spcPts val="1000"/>
              </a:spcAft>
              <a:buClr>
                <a:srgbClr val="CC0000"/>
              </a:buClr>
              <a:buSzPts val="1400"/>
              <a:buFont typeface="Arial"/>
              <a:buChar char="●"/>
            </a:pPr>
            <a:r>
              <a:rPr lang="en" sz="1400">
                <a:solidFill>
                  <a:srgbClr val="CC0000"/>
                </a:solidFill>
                <a:highlight>
                  <a:srgbClr val="FFFFFF"/>
                </a:highlight>
                <a:latin typeface="Arial"/>
                <a:ea typeface="Arial"/>
                <a:cs typeface="Arial"/>
                <a:sym typeface="Arial"/>
              </a:rPr>
              <a:t>Svm.coef_</a:t>
            </a:r>
          </a:p>
          <a:p>
            <a:pPr indent="-285750" lvl="0" marL="914400" rtl="0">
              <a:lnSpc>
                <a:spcPct val="130000"/>
              </a:lnSpc>
              <a:spcBef>
                <a:spcPts val="0"/>
              </a:spcBef>
              <a:spcAft>
                <a:spcPts val="0"/>
              </a:spcAft>
              <a:buClr>
                <a:srgbClr val="CC0000"/>
              </a:buClr>
              <a:buSzPts val="900"/>
              <a:buFont typeface="Arial"/>
              <a:buChar char="➔"/>
            </a:pPr>
            <a:r>
              <a:rPr lang="en" sz="1400">
                <a:solidFill>
                  <a:srgbClr val="CC0000"/>
                </a:solidFill>
                <a:highlight>
                  <a:srgbClr val="FFFFFF"/>
                </a:highlight>
                <a:latin typeface="Arial"/>
                <a:ea typeface="Arial"/>
                <a:cs typeface="Arial"/>
                <a:sym typeface="Arial"/>
              </a:rPr>
              <a:t>Sign: positive / negative review</a:t>
            </a:r>
          </a:p>
          <a:p>
            <a:pPr indent="-285750" lvl="0" marL="914400" rtl="0">
              <a:lnSpc>
                <a:spcPct val="130000"/>
              </a:lnSpc>
              <a:spcBef>
                <a:spcPts val="0"/>
              </a:spcBef>
              <a:spcAft>
                <a:spcPts val="1000"/>
              </a:spcAft>
              <a:buClr>
                <a:srgbClr val="CC0000"/>
              </a:buClr>
              <a:buSzPts val="900"/>
              <a:buFont typeface="Arial"/>
              <a:buChar char="➔"/>
            </a:pPr>
            <a:r>
              <a:rPr lang="en" sz="1400">
                <a:solidFill>
                  <a:srgbClr val="CC0000"/>
                </a:solidFill>
                <a:highlight>
                  <a:srgbClr val="FFFFFF"/>
                </a:highlight>
                <a:latin typeface="Arial"/>
                <a:ea typeface="Arial"/>
                <a:cs typeface="Arial"/>
                <a:sym typeface="Arial"/>
              </a:rPr>
              <a:t>Absolute Size: how important the feature is for separating task</a:t>
            </a:r>
          </a:p>
          <a:p>
            <a:pPr indent="0" lvl="0" marL="0" rtl="0">
              <a:lnSpc>
                <a:spcPct val="130000"/>
              </a:lnSpc>
              <a:spcBef>
                <a:spcPts val="0"/>
              </a:spcBef>
              <a:spcAft>
                <a:spcPts val="1000"/>
              </a:spcAft>
              <a:buNone/>
            </a:pPr>
            <a:r>
              <a:t/>
            </a:r>
            <a:endParaRPr sz="1400">
              <a:solidFill>
                <a:srgbClr val="000000"/>
              </a:solidFill>
              <a:highlight>
                <a:srgbClr val="FFFFFF"/>
              </a:highlight>
              <a:latin typeface="Arial"/>
              <a:ea typeface="Arial"/>
              <a:cs typeface="Arial"/>
              <a:sym typeface="Arial"/>
            </a:endParaRPr>
          </a:p>
        </p:txBody>
      </p:sp>
      <p:pic>
        <p:nvPicPr>
          <p:cNvPr id="412" name="Shape 412"/>
          <p:cNvPicPr preferRelativeResize="0"/>
          <p:nvPr/>
        </p:nvPicPr>
        <p:blipFill>
          <a:blip r:embed="rId3">
            <a:alphaModFix/>
          </a:blip>
          <a:stretch>
            <a:fillRect/>
          </a:stretch>
        </p:blipFill>
        <p:spPr>
          <a:xfrm>
            <a:off x="5626391" y="770887"/>
            <a:ext cx="2701560" cy="1974000"/>
          </a:xfrm>
          <a:prstGeom prst="rect">
            <a:avLst/>
          </a:prstGeom>
          <a:noFill/>
          <a:ln>
            <a:noFill/>
          </a:ln>
        </p:spPr>
      </p:pic>
      <p:pic>
        <p:nvPicPr>
          <p:cNvPr id="413" name="Shape 413"/>
          <p:cNvPicPr preferRelativeResize="0"/>
          <p:nvPr/>
        </p:nvPicPr>
        <p:blipFill>
          <a:blip r:embed="rId4">
            <a:alphaModFix/>
          </a:blip>
          <a:stretch>
            <a:fillRect/>
          </a:stretch>
        </p:blipFill>
        <p:spPr>
          <a:xfrm>
            <a:off x="5498636" y="2744875"/>
            <a:ext cx="2986363" cy="2115150"/>
          </a:xfrm>
          <a:prstGeom prst="rect">
            <a:avLst/>
          </a:prstGeom>
          <a:noFill/>
          <a:ln>
            <a:noFill/>
          </a:ln>
        </p:spPr>
      </p:pic>
      <p:sp>
        <p:nvSpPr>
          <p:cNvPr id="414" name="Shape 414"/>
          <p:cNvSpPr txBox="1"/>
          <p:nvPr/>
        </p:nvSpPr>
        <p:spPr>
          <a:xfrm>
            <a:off x="195850" y="-78150"/>
            <a:ext cx="6432000" cy="773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latin typeface="Bree Serif"/>
                <a:ea typeface="Bree Serif"/>
                <a:cs typeface="Bree Serif"/>
                <a:sym typeface="Bree Serif"/>
              </a:rPr>
              <a:t>Identifying Restaurant Features II</a:t>
            </a:r>
          </a:p>
        </p:txBody>
      </p:sp>
      <p:cxnSp>
        <p:nvCxnSpPr>
          <p:cNvPr id="415" name="Shape 415"/>
          <p:cNvCxnSpPr/>
          <p:nvPr/>
        </p:nvCxnSpPr>
        <p:spPr>
          <a:xfrm>
            <a:off x="6054663" y="3422663"/>
            <a:ext cx="1845000" cy="1092600"/>
          </a:xfrm>
          <a:prstGeom prst="straightConnector1">
            <a:avLst/>
          </a:prstGeom>
          <a:noFill/>
          <a:ln cap="flat" cmpd="sng" w="9525">
            <a:solidFill>
              <a:srgbClr val="FF0000"/>
            </a:solidFill>
            <a:prstDash val="solid"/>
            <a:round/>
            <a:headEnd len="lg" w="lg" type="none"/>
            <a:tailEnd len="lg" w="lg" type="none"/>
          </a:ln>
        </p:spPr>
      </p:cxnSp>
      <p:sp>
        <p:nvSpPr>
          <p:cNvPr id="416" name="Shape 416"/>
          <p:cNvSpPr txBox="1"/>
          <p:nvPr/>
        </p:nvSpPr>
        <p:spPr>
          <a:xfrm>
            <a:off x="48450" y="4717275"/>
            <a:ext cx="9047100" cy="513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a:t>
            </a:r>
            <a:r>
              <a:rPr lang="en" sz="1800">
                <a:solidFill>
                  <a:srgbClr val="E06666"/>
                </a:solidFill>
                <a:latin typeface="Average"/>
                <a:ea typeface="Average"/>
                <a:cs typeface="Average"/>
                <a:sym typeface="Average"/>
              </a:rPr>
              <a:t>Machine Learning</a:t>
            </a:r>
            <a:r>
              <a:rPr lang="en" sz="1800">
                <a:latin typeface="Average"/>
                <a:ea typeface="Average"/>
                <a:cs typeface="Average"/>
                <a:sym typeface="Average"/>
              </a:rPr>
              <a:t> | Visualization | Conclusion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0" name="Shape 420"/>
        <p:cNvGrpSpPr/>
        <p:nvPr/>
      </p:nvGrpSpPr>
      <p:grpSpPr>
        <a:xfrm>
          <a:off x="0" y="0"/>
          <a:ext cx="0" cy="0"/>
          <a:chOff x="0" y="0"/>
          <a:chExt cx="0" cy="0"/>
        </a:xfrm>
      </p:grpSpPr>
      <p:sp>
        <p:nvSpPr>
          <p:cNvPr id="421" name="Shape 421"/>
          <p:cNvSpPr txBox="1"/>
          <p:nvPr>
            <p:ph type="title"/>
          </p:nvPr>
        </p:nvSpPr>
        <p:spPr>
          <a:xfrm>
            <a:off x="82475" y="98250"/>
            <a:ext cx="67119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Visualization:  one gram</a:t>
            </a:r>
          </a:p>
          <a:p>
            <a:pPr indent="0" lvl="0" marL="0" rtl="0">
              <a:spcBef>
                <a:spcPts val="0"/>
              </a:spcBef>
              <a:buNone/>
            </a:pPr>
            <a:r>
              <a:t/>
            </a:r>
            <a:endParaRPr>
              <a:solidFill>
                <a:srgbClr val="000000"/>
              </a:solidFill>
            </a:endParaRPr>
          </a:p>
        </p:txBody>
      </p:sp>
      <p:sp>
        <p:nvSpPr>
          <p:cNvPr id="422" name="Shape 422"/>
          <p:cNvSpPr txBox="1"/>
          <p:nvPr>
            <p:ph idx="1" type="body"/>
          </p:nvPr>
        </p:nvSpPr>
        <p:spPr>
          <a:xfrm>
            <a:off x="311700" y="1354175"/>
            <a:ext cx="1220700" cy="3214800"/>
          </a:xfrm>
          <a:prstGeom prst="rect">
            <a:avLst/>
          </a:prstGeom>
        </p:spPr>
        <p:txBody>
          <a:bodyPr anchorCtr="0" anchor="t" bIns="91425" lIns="91425" rIns="91425" wrap="square" tIns="91425">
            <a:noAutofit/>
          </a:bodyPr>
          <a:lstStyle/>
          <a:p>
            <a:pPr indent="0" lvl="0" marL="0" rtl="0">
              <a:spcBef>
                <a:spcPts val="0"/>
              </a:spcBef>
              <a:buNone/>
            </a:pPr>
            <a:r>
              <a:t/>
            </a:r>
            <a:endParaRPr>
              <a:solidFill>
                <a:srgbClr val="FFFF00"/>
              </a:solidFill>
            </a:endParaRPr>
          </a:p>
          <a:p>
            <a:pPr indent="0" lvl="0" marL="0" rtl="0">
              <a:spcBef>
                <a:spcPts val="0"/>
              </a:spcBef>
              <a:buNone/>
            </a:pPr>
            <a:r>
              <a:t/>
            </a:r>
            <a:endParaRPr/>
          </a:p>
        </p:txBody>
      </p:sp>
      <p:pic>
        <p:nvPicPr>
          <p:cNvPr id="423" name="Shape 423"/>
          <p:cNvPicPr preferRelativeResize="0"/>
          <p:nvPr/>
        </p:nvPicPr>
        <p:blipFill>
          <a:blip r:embed="rId3">
            <a:alphaModFix/>
          </a:blip>
          <a:stretch>
            <a:fillRect/>
          </a:stretch>
        </p:blipFill>
        <p:spPr>
          <a:xfrm>
            <a:off x="3444600" y="988324"/>
            <a:ext cx="5794276" cy="3713550"/>
          </a:xfrm>
          <a:prstGeom prst="rect">
            <a:avLst/>
          </a:prstGeom>
          <a:noFill/>
          <a:ln>
            <a:noFill/>
          </a:ln>
        </p:spPr>
      </p:pic>
      <p:pic>
        <p:nvPicPr>
          <p:cNvPr id="424" name="Shape 424"/>
          <p:cNvPicPr preferRelativeResize="0"/>
          <p:nvPr/>
        </p:nvPicPr>
        <p:blipFill>
          <a:blip r:embed="rId4">
            <a:alphaModFix/>
          </a:blip>
          <a:stretch>
            <a:fillRect/>
          </a:stretch>
        </p:blipFill>
        <p:spPr>
          <a:xfrm rot="-6">
            <a:off x="834026" y="1362817"/>
            <a:ext cx="2610573" cy="2130342"/>
          </a:xfrm>
          <a:prstGeom prst="rect">
            <a:avLst/>
          </a:prstGeom>
          <a:noFill/>
          <a:ln>
            <a:noFill/>
          </a:ln>
        </p:spPr>
      </p:pic>
      <p:sp>
        <p:nvSpPr>
          <p:cNvPr id="425" name="Shape 425"/>
          <p:cNvSpPr/>
          <p:nvPr/>
        </p:nvSpPr>
        <p:spPr>
          <a:xfrm>
            <a:off x="6275" y="2066900"/>
            <a:ext cx="3652500" cy="3076800"/>
          </a:xfrm>
          <a:prstGeom prst="rtTriangle">
            <a:avLst/>
          </a:prstGeom>
          <a:solidFill>
            <a:srgbClr val="CC0000"/>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6" name="Shape 426"/>
          <p:cNvSpPr/>
          <p:nvPr/>
        </p:nvSpPr>
        <p:spPr>
          <a:xfrm rot="-2369943">
            <a:off x="4161854" y="3916132"/>
            <a:ext cx="1321091" cy="652113"/>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7" name="Shape 427"/>
          <p:cNvSpPr/>
          <p:nvPr/>
        </p:nvSpPr>
        <p:spPr>
          <a:xfrm rot="-2369664">
            <a:off x="6216449" y="3907293"/>
            <a:ext cx="1174051" cy="647005"/>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8" name="Shape 428"/>
          <p:cNvSpPr/>
          <p:nvPr/>
        </p:nvSpPr>
        <p:spPr>
          <a:xfrm rot="-2369532">
            <a:off x="7663951" y="3926560"/>
            <a:ext cx="1067498" cy="576673"/>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9" name="Shape 429"/>
          <p:cNvSpPr txBox="1"/>
          <p:nvPr/>
        </p:nvSpPr>
        <p:spPr>
          <a:xfrm>
            <a:off x="48450" y="4776800"/>
            <a:ext cx="9047100" cy="426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3" name="Shape 433"/>
        <p:cNvGrpSpPr/>
        <p:nvPr/>
      </p:nvGrpSpPr>
      <p:grpSpPr>
        <a:xfrm>
          <a:off x="0" y="0"/>
          <a:ext cx="0" cy="0"/>
          <a:chOff x="0" y="0"/>
          <a:chExt cx="0" cy="0"/>
        </a:xfrm>
      </p:grpSpPr>
      <p:sp>
        <p:nvSpPr>
          <p:cNvPr id="434" name="Shape 43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solidFill>
                <a:srgbClr val="FFFF00"/>
              </a:solidFill>
            </a:endParaRPr>
          </a:p>
          <a:p>
            <a:pPr indent="0" lvl="0" marL="0">
              <a:spcBef>
                <a:spcPts val="0"/>
              </a:spcBef>
              <a:buNone/>
            </a:pPr>
            <a:r>
              <a:t/>
            </a:r>
            <a:endParaRPr/>
          </a:p>
        </p:txBody>
      </p:sp>
      <p:pic>
        <p:nvPicPr>
          <p:cNvPr id="435" name="Shape 435"/>
          <p:cNvPicPr preferRelativeResize="0"/>
          <p:nvPr/>
        </p:nvPicPr>
        <p:blipFill>
          <a:blip r:embed="rId3">
            <a:alphaModFix/>
          </a:blip>
          <a:stretch>
            <a:fillRect/>
          </a:stretch>
        </p:blipFill>
        <p:spPr>
          <a:xfrm>
            <a:off x="368850" y="732075"/>
            <a:ext cx="5548051" cy="3946575"/>
          </a:xfrm>
          <a:prstGeom prst="rect">
            <a:avLst/>
          </a:prstGeom>
          <a:noFill/>
          <a:ln>
            <a:noFill/>
          </a:ln>
        </p:spPr>
      </p:pic>
      <p:pic>
        <p:nvPicPr>
          <p:cNvPr id="436" name="Shape 436"/>
          <p:cNvPicPr preferRelativeResize="0"/>
          <p:nvPr/>
        </p:nvPicPr>
        <p:blipFill>
          <a:blip r:embed="rId4">
            <a:alphaModFix/>
          </a:blip>
          <a:stretch>
            <a:fillRect/>
          </a:stretch>
        </p:blipFill>
        <p:spPr>
          <a:xfrm rot="-11">
            <a:off x="6148642" y="1362198"/>
            <a:ext cx="2590916" cy="2114302"/>
          </a:xfrm>
          <a:prstGeom prst="rect">
            <a:avLst/>
          </a:prstGeom>
          <a:noFill/>
          <a:ln>
            <a:noFill/>
          </a:ln>
        </p:spPr>
      </p:pic>
      <p:sp>
        <p:nvSpPr>
          <p:cNvPr id="437" name="Shape 437"/>
          <p:cNvSpPr/>
          <p:nvPr/>
        </p:nvSpPr>
        <p:spPr>
          <a:xfrm rot="-5400000">
            <a:off x="6165475" y="2125775"/>
            <a:ext cx="2091600" cy="3874200"/>
          </a:xfrm>
          <a:prstGeom prst="rtTriangle">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solidFill>
                <a:srgbClr val="CC0000"/>
              </a:solidFill>
            </a:endParaRPr>
          </a:p>
        </p:txBody>
      </p:sp>
      <p:sp>
        <p:nvSpPr>
          <p:cNvPr id="438" name="Shape 438"/>
          <p:cNvSpPr/>
          <p:nvPr/>
        </p:nvSpPr>
        <p:spPr>
          <a:xfrm rot="-2369759">
            <a:off x="1111529" y="3694410"/>
            <a:ext cx="1592392" cy="809178"/>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9" name="Shape 439"/>
          <p:cNvSpPr/>
          <p:nvPr/>
        </p:nvSpPr>
        <p:spPr>
          <a:xfrm rot="-2369782">
            <a:off x="2870931" y="3722110"/>
            <a:ext cx="1665490" cy="716683"/>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0" name="Shape 440"/>
          <p:cNvSpPr txBox="1"/>
          <p:nvPr/>
        </p:nvSpPr>
        <p:spPr>
          <a:xfrm>
            <a:off x="311700" y="51550"/>
            <a:ext cx="5143500" cy="597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latin typeface="Bree Serif"/>
                <a:ea typeface="Bree Serif"/>
                <a:cs typeface="Bree Serif"/>
                <a:sym typeface="Bree Serif"/>
              </a:rPr>
              <a:t>Visualization:  bi-gram</a:t>
            </a:r>
          </a:p>
        </p:txBody>
      </p:sp>
      <p:sp>
        <p:nvSpPr>
          <p:cNvPr id="441" name="Shape 441"/>
          <p:cNvSpPr txBox="1"/>
          <p:nvPr/>
        </p:nvSpPr>
        <p:spPr>
          <a:xfrm>
            <a:off x="106500" y="4761275"/>
            <a:ext cx="8931000" cy="3474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82475" y="98250"/>
            <a:ext cx="25455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Background</a:t>
            </a:r>
          </a:p>
        </p:txBody>
      </p:sp>
      <p:sp>
        <p:nvSpPr>
          <p:cNvPr id="91" name="Shape 91"/>
          <p:cNvSpPr txBox="1"/>
          <p:nvPr>
            <p:ph idx="1" type="body"/>
          </p:nvPr>
        </p:nvSpPr>
        <p:spPr>
          <a:xfrm>
            <a:off x="538425" y="2411525"/>
            <a:ext cx="2089500" cy="467100"/>
          </a:xfrm>
          <a:prstGeom prst="rect">
            <a:avLst/>
          </a:prstGeom>
          <a:ln cap="flat" cmpd="sng" w="9525">
            <a:solidFill>
              <a:srgbClr val="EA9999"/>
            </a:solidFill>
            <a:prstDash val="solid"/>
            <a:round/>
            <a:headEnd len="med" w="med" type="none"/>
            <a:tailEnd len="med" w="med" type="none"/>
          </a:ln>
        </p:spPr>
        <p:txBody>
          <a:bodyPr anchorCtr="0" anchor="t" bIns="91425" lIns="91425" rIns="91425" wrap="square" tIns="91425">
            <a:noAutofit/>
          </a:bodyPr>
          <a:lstStyle/>
          <a:p>
            <a:pPr indent="0" lvl="0" marL="0" rtl="0">
              <a:lnSpc>
                <a:spcPct val="100000"/>
              </a:lnSpc>
              <a:spcBef>
                <a:spcPts val="0"/>
              </a:spcBef>
              <a:spcAft>
                <a:spcPts val="0"/>
              </a:spcAft>
              <a:buNone/>
            </a:pPr>
            <a:r>
              <a:rPr lang="en" sz="1400">
                <a:solidFill>
                  <a:srgbClr val="EA9999"/>
                </a:solidFill>
                <a:latin typeface="Arial"/>
                <a:ea typeface="Arial"/>
                <a:cs typeface="Arial"/>
                <a:sym typeface="Arial"/>
              </a:rPr>
              <a:t>Market Opportunity ?</a:t>
            </a:r>
          </a:p>
        </p:txBody>
      </p:sp>
      <p:sp>
        <p:nvSpPr>
          <p:cNvPr id="92" name="Shape 92"/>
          <p:cNvSpPr txBox="1"/>
          <p:nvPr/>
        </p:nvSpPr>
        <p:spPr>
          <a:xfrm>
            <a:off x="6660913" y="2338200"/>
            <a:ext cx="1771500" cy="4671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solidFill>
                  <a:srgbClr val="EA9999"/>
                </a:solidFill>
              </a:rPr>
              <a:t>User Experience?</a:t>
            </a:r>
          </a:p>
        </p:txBody>
      </p:sp>
      <p:pic>
        <p:nvPicPr>
          <p:cNvPr id="93" name="Shape 93"/>
          <p:cNvPicPr preferRelativeResize="0"/>
          <p:nvPr/>
        </p:nvPicPr>
        <p:blipFill>
          <a:blip r:embed="rId3">
            <a:alphaModFix/>
          </a:blip>
          <a:stretch>
            <a:fillRect/>
          </a:stretch>
        </p:blipFill>
        <p:spPr>
          <a:xfrm>
            <a:off x="702249" y="3006592"/>
            <a:ext cx="1771476" cy="1549771"/>
          </a:xfrm>
          <a:prstGeom prst="rect">
            <a:avLst/>
          </a:prstGeom>
          <a:noFill/>
          <a:ln>
            <a:noFill/>
          </a:ln>
        </p:spPr>
      </p:pic>
      <p:pic>
        <p:nvPicPr>
          <p:cNvPr id="94" name="Shape 94"/>
          <p:cNvPicPr preferRelativeResize="0"/>
          <p:nvPr/>
        </p:nvPicPr>
        <p:blipFill>
          <a:blip r:embed="rId4">
            <a:alphaModFix/>
          </a:blip>
          <a:stretch>
            <a:fillRect/>
          </a:stretch>
        </p:blipFill>
        <p:spPr>
          <a:xfrm>
            <a:off x="620325" y="937197"/>
            <a:ext cx="1771500" cy="1346340"/>
          </a:xfrm>
          <a:prstGeom prst="rect">
            <a:avLst/>
          </a:prstGeom>
          <a:noFill/>
          <a:ln>
            <a:noFill/>
          </a:ln>
        </p:spPr>
      </p:pic>
      <p:pic>
        <p:nvPicPr>
          <p:cNvPr descr="Related image" id="95" name="Shape 95"/>
          <p:cNvPicPr preferRelativeResize="0"/>
          <p:nvPr/>
        </p:nvPicPr>
        <p:blipFill>
          <a:blip r:embed="rId5">
            <a:alphaModFix/>
          </a:blip>
          <a:stretch>
            <a:fillRect/>
          </a:stretch>
        </p:blipFill>
        <p:spPr>
          <a:xfrm>
            <a:off x="3353488" y="873100"/>
            <a:ext cx="2274200" cy="3820450"/>
          </a:xfrm>
          <a:prstGeom prst="rect">
            <a:avLst/>
          </a:prstGeom>
          <a:noFill/>
          <a:ln>
            <a:noFill/>
          </a:ln>
        </p:spPr>
      </p:pic>
      <p:pic>
        <p:nvPicPr>
          <p:cNvPr descr="Image result for chef cartoon" id="96" name="Shape 96"/>
          <p:cNvPicPr preferRelativeResize="0"/>
          <p:nvPr/>
        </p:nvPicPr>
        <p:blipFill>
          <a:blip r:embed="rId6">
            <a:alphaModFix/>
          </a:blip>
          <a:stretch>
            <a:fillRect/>
          </a:stretch>
        </p:blipFill>
        <p:spPr>
          <a:xfrm>
            <a:off x="6507461" y="2833950"/>
            <a:ext cx="2038325" cy="1895050"/>
          </a:xfrm>
          <a:prstGeom prst="rect">
            <a:avLst/>
          </a:prstGeom>
          <a:noFill/>
          <a:ln>
            <a:noFill/>
          </a:ln>
        </p:spPr>
      </p:pic>
      <p:pic>
        <p:nvPicPr>
          <p:cNvPr id="97" name="Shape 97"/>
          <p:cNvPicPr preferRelativeResize="0"/>
          <p:nvPr/>
        </p:nvPicPr>
        <p:blipFill>
          <a:blip r:embed="rId7">
            <a:alphaModFix/>
          </a:blip>
          <a:stretch>
            <a:fillRect/>
          </a:stretch>
        </p:blipFill>
        <p:spPr>
          <a:xfrm>
            <a:off x="6827000" y="752325"/>
            <a:ext cx="1399202" cy="1469750"/>
          </a:xfrm>
          <a:prstGeom prst="rect">
            <a:avLst/>
          </a:prstGeom>
          <a:noFill/>
          <a:ln>
            <a:noFill/>
          </a:ln>
        </p:spPr>
      </p:pic>
      <p:sp>
        <p:nvSpPr>
          <p:cNvPr id="98" name="Shape 98"/>
          <p:cNvSpPr txBox="1"/>
          <p:nvPr/>
        </p:nvSpPr>
        <p:spPr>
          <a:xfrm>
            <a:off x="6075" y="4757650"/>
            <a:ext cx="9138000" cy="3858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E06666"/>
                </a:solidFill>
                <a:latin typeface="Average"/>
                <a:ea typeface="Average"/>
                <a:cs typeface="Average"/>
                <a:sym typeface="Average"/>
              </a:rPr>
              <a:t>Introduction</a:t>
            </a:r>
            <a:r>
              <a:rPr lang="en" sz="1800">
                <a:latin typeface="Average"/>
                <a:ea typeface="Average"/>
                <a:cs typeface="Average"/>
                <a:sym typeface="Average"/>
              </a:rPr>
              <a:t> | ETL+DB | Statistics | Machine Learning | Visualization | Conclusion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5" name="Shape 445"/>
        <p:cNvGrpSpPr/>
        <p:nvPr/>
      </p:nvGrpSpPr>
      <p:grpSpPr>
        <a:xfrm>
          <a:off x="0" y="0"/>
          <a:ext cx="0" cy="0"/>
          <a:chOff x="0" y="0"/>
          <a:chExt cx="0" cy="0"/>
        </a:xfrm>
      </p:grpSpPr>
      <p:sp>
        <p:nvSpPr>
          <p:cNvPr id="446" name="Shape 446"/>
          <p:cNvSpPr txBox="1"/>
          <p:nvPr>
            <p:ph type="title"/>
          </p:nvPr>
        </p:nvSpPr>
        <p:spPr>
          <a:xfrm>
            <a:off x="82475" y="98250"/>
            <a:ext cx="7502100" cy="572700"/>
          </a:xfrm>
          <a:prstGeom prst="rect">
            <a:avLst/>
          </a:prstGeom>
        </p:spPr>
        <p:txBody>
          <a:bodyPr anchorCtr="0" anchor="t" bIns="91425" lIns="91425" rIns="91425" wrap="square" tIns="91425">
            <a:noAutofit/>
          </a:bodyPr>
          <a:lstStyle/>
          <a:p>
            <a:pPr indent="0" lvl="0" marL="0">
              <a:spcBef>
                <a:spcPts val="0"/>
              </a:spcBef>
              <a:buNone/>
            </a:pPr>
            <a:r>
              <a:rPr lang="en" sz="2500">
                <a:solidFill>
                  <a:srgbClr val="000000"/>
                </a:solidFill>
              </a:rPr>
              <a:t>Visualization: </a:t>
            </a:r>
            <a:r>
              <a:rPr lang="en" sz="2500">
                <a:solidFill>
                  <a:srgbClr val="000000"/>
                </a:solidFill>
              </a:rPr>
              <a:t>Restaurant Review Rating Over Time</a:t>
            </a:r>
          </a:p>
        </p:txBody>
      </p:sp>
      <p:sp>
        <p:nvSpPr>
          <p:cNvPr id="447" name="Shape 447"/>
          <p:cNvSpPr txBox="1"/>
          <p:nvPr>
            <p:ph idx="1" type="body"/>
          </p:nvPr>
        </p:nvSpPr>
        <p:spPr>
          <a:xfrm>
            <a:off x="1076650" y="3109575"/>
            <a:ext cx="6929700" cy="1627200"/>
          </a:xfrm>
          <a:prstGeom prst="rect">
            <a:avLst/>
          </a:prstGeom>
          <a:ln cap="flat" cmpd="sng" w="28575">
            <a:solidFill>
              <a:srgbClr val="FFD966"/>
            </a:solidFill>
            <a:prstDash val="solid"/>
            <a:round/>
            <a:headEnd len="med" w="med" type="none"/>
            <a:tailEnd len="med" w="med" type="none"/>
          </a:ln>
        </p:spPr>
        <p:txBody>
          <a:bodyPr anchorCtr="0" anchor="t" bIns="91425" lIns="91425" rIns="91425" wrap="square" tIns="91425">
            <a:noAutofit/>
          </a:bodyPr>
          <a:lstStyle/>
          <a:p>
            <a:pPr indent="0" lvl="0" marL="0" rtl="0">
              <a:lnSpc>
                <a:spcPct val="150000"/>
              </a:lnSpc>
              <a:spcBef>
                <a:spcPts val="0"/>
              </a:spcBef>
              <a:spcAft>
                <a:spcPts val="0"/>
              </a:spcAft>
              <a:buNone/>
            </a:pPr>
            <a:r>
              <a:rPr lang="en" sz="1500">
                <a:solidFill>
                  <a:srgbClr val="000000"/>
                </a:solidFill>
              </a:rPr>
              <a:t>In addition to the top keywords, we present the average review score over time in a monthly scope for one particular restaurant.</a:t>
            </a:r>
          </a:p>
          <a:p>
            <a:pPr indent="0" lvl="0" marL="0" rtl="0">
              <a:lnSpc>
                <a:spcPct val="150000"/>
              </a:lnSpc>
              <a:spcBef>
                <a:spcPts val="1000"/>
              </a:spcBef>
              <a:spcAft>
                <a:spcPts val="1000"/>
              </a:spcAft>
              <a:buNone/>
            </a:pPr>
            <a:r>
              <a:rPr lang="en" sz="1500">
                <a:solidFill>
                  <a:srgbClr val="000000"/>
                </a:solidFill>
              </a:rPr>
              <a:t>This information will give merchants a good idea of how their business perform in any given month of the year</a:t>
            </a:r>
          </a:p>
          <a:p>
            <a:pPr indent="0" lvl="0" marL="0" rtl="0">
              <a:lnSpc>
                <a:spcPct val="150000"/>
              </a:lnSpc>
              <a:spcBef>
                <a:spcPts val="1000"/>
              </a:spcBef>
              <a:spcAft>
                <a:spcPts val="1000"/>
              </a:spcAft>
              <a:buNone/>
            </a:pPr>
            <a:r>
              <a:t/>
            </a:r>
            <a:endParaRPr sz="1500">
              <a:solidFill>
                <a:srgbClr val="000000"/>
              </a:solidFill>
            </a:endParaRPr>
          </a:p>
        </p:txBody>
      </p:sp>
      <p:pic>
        <p:nvPicPr>
          <p:cNvPr id="448" name="Shape 448"/>
          <p:cNvPicPr preferRelativeResize="0"/>
          <p:nvPr/>
        </p:nvPicPr>
        <p:blipFill>
          <a:blip r:embed="rId3">
            <a:alphaModFix/>
          </a:blip>
          <a:stretch>
            <a:fillRect/>
          </a:stretch>
        </p:blipFill>
        <p:spPr>
          <a:xfrm>
            <a:off x="285101" y="777883"/>
            <a:ext cx="8389499" cy="2174343"/>
          </a:xfrm>
          <a:prstGeom prst="rect">
            <a:avLst/>
          </a:prstGeom>
          <a:noFill/>
          <a:ln>
            <a:noFill/>
          </a:ln>
        </p:spPr>
      </p:pic>
      <p:sp>
        <p:nvSpPr>
          <p:cNvPr id="449" name="Shape 449"/>
          <p:cNvSpPr txBox="1"/>
          <p:nvPr/>
        </p:nvSpPr>
        <p:spPr>
          <a:xfrm>
            <a:off x="-29100" y="4736775"/>
            <a:ext cx="9202200" cy="4068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82475" y="98250"/>
            <a:ext cx="4533300" cy="572700"/>
          </a:xfrm>
          <a:prstGeom prst="rect">
            <a:avLst/>
          </a:prstGeom>
        </p:spPr>
        <p:txBody>
          <a:bodyPr anchorCtr="0" anchor="t" bIns="91425" lIns="91425" rIns="91425" wrap="square" tIns="91425">
            <a:noAutofit/>
          </a:bodyPr>
          <a:lstStyle/>
          <a:p>
            <a:pPr indent="0" lvl="0" marL="0">
              <a:spcBef>
                <a:spcPts val="0"/>
              </a:spcBef>
              <a:buNone/>
            </a:pPr>
            <a:r>
              <a:rPr lang="en"/>
              <a:t>Additional Works</a:t>
            </a:r>
          </a:p>
        </p:txBody>
      </p:sp>
      <p:sp>
        <p:nvSpPr>
          <p:cNvPr id="455" name="Shape 455"/>
          <p:cNvSpPr txBox="1"/>
          <p:nvPr>
            <p:ph idx="1" type="body"/>
          </p:nvPr>
        </p:nvSpPr>
        <p:spPr>
          <a:xfrm>
            <a:off x="311700" y="863550"/>
            <a:ext cx="8520600" cy="40008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AutoNum type="arabicPeriod"/>
            </a:pPr>
            <a:r>
              <a:rPr b="1" lang="en" u="sng"/>
              <a:t>UI </a:t>
            </a:r>
            <a:r>
              <a:rPr lang="en"/>
              <a:t>- instead of using  zip code, we will improve our UI to make it more user friendly by utilizing cities and states.</a:t>
            </a:r>
          </a:p>
          <a:p>
            <a:pPr indent="-342900" lvl="0" marL="457200" rtl="0">
              <a:spcBef>
                <a:spcPts val="0"/>
              </a:spcBef>
              <a:spcAft>
                <a:spcPts val="0"/>
              </a:spcAft>
              <a:buSzPts val="1800"/>
              <a:buAutoNum type="arabicPeriod"/>
            </a:pPr>
            <a:r>
              <a:rPr lang="en"/>
              <a:t>CNN machine learning - we currently have unbalanced data for fake reviews, and if we balance the data, CNN performs worse. For the next step, we will try to </a:t>
            </a:r>
            <a:r>
              <a:rPr lang="en" u="sng"/>
              <a:t>supply the CNN model with more logical data. </a:t>
            </a:r>
          </a:p>
          <a:p>
            <a:pPr indent="-342900" lvl="0" marL="457200" rtl="0">
              <a:spcBef>
                <a:spcPts val="0"/>
              </a:spcBef>
              <a:spcAft>
                <a:spcPts val="0"/>
              </a:spcAft>
              <a:buSzPts val="1800"/>
              <a:buAutoNum type="arabicPeriod"/>
            </a:pPr>
            <a:r>
              <a:rPr lang="en" u="sng"/>
              <a:t>Sentiment analysis</a:t>
            </a:r>
            <a:r>
              <a:rPr lang="en"/>
              <a:t> - we only worked with English, but the reviews include Japanese, Chinese, and other languages. It would be great if we are able to find ways to process these reviews as well. Potential ideas are translation into English or using </a:t>
            </a:r>
            <a:r>
              <a:rPr lang="en"/>
              <a:t>distinct</a:t>
            </a:r>
            <a:r>
              <a:rPr lang="en"/>
              <a:t> </a:t>
            </a:r>
            <a:r>
              <a:rPr lang="en"/>
              <a:t>grammar</a:t>
            </a:r>
            <a:r>
              <a:rPr lang="en"/>
              <a:t> rules to process the data.   </a:t>
            </a:r>
          </a:p>
          <a:p>
            <a:pPr indent="-342900" lvl="0" marL="457200" rtl="0">
              <a:spcBef>
                <a:spcPts val="0"/>
              </a:spcBef>
              <a:spcAft>
                <a:spcPts val="0"/>
              </a:spcAft>
              <a:buSzPts val="1800"/>
              <a:buAutoNum type="arabicPeriod"/>
            </a:pPr>
            <a:r>
              <a:rPr lang="en" u="sng"/>
              <a:t>Efficiency</a:t>
            </a:r>
            <a:r>
              <a:rPr lang="en"/>
              <a:t> of the model needs to be optimized in order to handle even larger yelp review data in the future. </a:t>
            </a:r>
          </a:p>
          <a:p>
            <a:pPr indent="-342900" lvl="0" marL="457200">
              <a:spcBef>
                <a:spcPts val="0"/>
              </a:spcBef>
              <a:buSzPts val="1800"/>
              <a:buAutoNum type="arabicPeriod"/>
            </a:pPr>
            <a:r>
              <a:rPr lang="en"/>
              <a:t>Database - Explore other</a:t>
            </a:r>
            <a:r>
              <a:rPr lang="en" u="sng"/>
              <a:t> efficient database options</a:t>
            </a:r>
          </a:p>
        </p:txBody>
      </p:sp>
      <p:sp>
        <p:nvSpPr>
          <p:cNvPr id="456" name="Shape 456"/>
          <p:cNvSpPr txBox="1"/>
          <p:nvPr/>
        </p:nvSpPr>
        <p:spPr>
          <a:xfrm>
            <a:off x="-125925" y="4765725"/>
            <a:ext cx="9221400" cy="290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ETL+DB | Statistics | Machine Learning | Visualization | </a:t>
            </a:r>
            <a:r>
              <a:rPr lang="en" sz="1800">
                <a:solidFill>
                  <a:srgbClr val="EA9999"/>
                </a:solidFill>
                <a:latin typeface="Average"/>
                <a:ea typeface="Average"/>
                <a:cs typeface="Average"/>
                <a:sym typeface="Average"/>
              </a:rPr>
              <a:t>Conclusion</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82475" y="98250"/>
            <a:ext cx="3185700" cy="572700"/>
          </a:xfrm>
          <a:prstGeom prst="rect">
            <a:avLst/>
          </a:prstGeom>
        </p:spPr>
        <p:txBody>
          <a:bodyPr anchorCtr="0" anchor="t" bIns="91425" lIns="91425" rIns="91425" wrap="square" tIns="91425">
            <a:noAutofit/>
          </a:bodyPr>
          <a:lstStyle/>
          <a:p>
            <a:pPr indent="0" lvl="0" marL="0">
              <a:spcBef>
                <a:spcPts val="0"/>
              </a:spcBef>
              <a:buNone/>
            </a:pPr>
            <a:r>
              <a:rPr lang="en"/>
              <a:t>Reference</a:t>
            </a:r>
          </a:p>
        </p:txBody>
      </p:sp>
      <p:sp>
        <p:nvSpPr>
          <p:cNvPr id="462" name="Shape 46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u="sng">
                <a:solidFill>
                  <a:srgbClr val="FFFFFF"/>
                </a:solidFill>
                <a:hlinkClick r:id="rId3"/>
              </a:rPr>
              <a:t>http://www.ics.uci.edu/~vpsaini/</a:t>
            </a:r>
          </a:p>
          <a:p>
            <a:pPr indent="0" lvl="0" marL="0">
              <a:spcBef>
                <a:spcPts val="0"/>
              </a:spcBef>
              <a:buNone/>
            </a:pPr>
            <a:r>
              <a:rPr lang="en" u="sng">
                <a:solidFill>
                  <a:srgbClr val="FFFFFF"/>
                </a:solidFill>
                <a:hlinkClick r:id="rId4"/>
              </a:rPr>
              <a:t>https://medium.com/tensorist/classifying-yelp-reviews-using-nltk-and-scikit-learn-c58e71e962d9</a:t>
            </a:r>
          </a:p>
          <a:p>
            <a:pPr indent="0" lvl="0" marL="0">
              <a:spcBef>
                <a:spcPts val="0"/>
              </a:spcBef>
              <a:buNone/>
            </a:pPr>
            <a:r>
              <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66" name="Shape 466"/>
        <p:cNvGrpSpPr/>
        <p:nvPr/>
      </p:nvGrpSpPr>
      <p:grpSpPr>
        <a:xfrm>
          <a:off x="0" y="0"/>
          <a:ext cx="0" cy="0"/>
          <a:chOff x="0" y="0"/>
          <a:chExt cx="0" cy="0"/>
        </a:xfrm>
      </p:grpSpPr>
      <p:sp>
        <p:nvSpPr>
          <p:cNvPr id="467" name="Shape 467"/>
          <p:cNvSpPr txBox="1"/>
          <p:nvPr>
            <p:ph type="title"/>
          </p:nvPr>
        </p:nvSpPr>
        <p:spPr>
          <a:xfrm>
            <a:off x="82475" y="98250"/>
            <a:ext cx="52071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User Interface</a:t>
            </a:r>
          </a:p>
        </p:txBody>
      </p:sp>
      <p:sp>
        <p:nvSpPr>
          <p:cNvPr id="468" name="Shape 468"/>
          <p:cNvSpPr txBox="1"/>
          <p:nvPr>
            <p:ph idx="1" type="body"/>
          </p:nvPr>
        </p:nvSpPr>
        <p:spPr>
          <a:xfrm>
            <a:off x="311700" y="997875"/>
            <a:ext cx="3955500" cy="538500"/>
          </a:xfrm>
          <a:prstGeom prst="rect">
            <a:avLst/>
          </a:prstGeom>
          <a:ln cap="flat" cmpd="sng" w="28575">
            <a:solidFill>
              <a:srgbClr val="E6913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solidFill>
                  <a:srgbClr val="000000"/>
                </a:solidFill>
              </a:rPr>
              <a:t>User Input:  </a:t>
            </a:r>
            <a:r>
              <a:rPr lang="en">
                <a:solidFill>
                  <a:srgbClr val="A61C00"/>
                </a:solidFill>
              </a:rPr>
              <a:t>{ zip code, business name } </a:t>
            </a:r>
          </a:p>
        </p:txBody>
      </p:sp>
      <p:pic>
        <p:nvPicPr>
          <p:cNvPr id="469" name="Shape 469"/>
          <p:cNvPicPr preferRelativeResize="0"/>
          <p:nvPr/>
        </p:nvPicPr>
        <p:blipFill>
          <a:blip r:embed="rId3">
            <a:alphaModFix/>
          </a:blip>
          <a:stretch>
            <a:fillRect/>
          </a:stretch>
        </p:blipFill>
        <p:spPr>
          <a:xfrm>
            <a:off x="0" y="1688775"/>
            <a:ext cx="8839200" cy="1429004"/>
          </a:xfrm>
          <a:prstGeom prst="rect">
            <a:avLst/>
          </a:prstGeom>
          <a:noFill/>
          <a:ln>
            <a:noFill/>
          </a:ln>
        </p:spPr>
      </p:pic>
      <p:pic>
        <p:nvPicPr>
          <p:cNvPr id="470" name="Shape 470"/>
          <p:cNvPicPr preferRelativeResize="0"/>
          <p:nvPr/>
        </p:nvPicPr>
        <p:blipFill>
          <a:blip r:embed="rId4">
            <a:alphaModFix/>
          </a:blip>
          <a:stretch>
            <a:fillRect/>
          </a:stretch>
        </p:blipFill>
        <p:spPr>
          <a:xfrm>
            <a:off x="152400" y="3270179"/>
            <a:ext cx="8839203" cy="1647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74" name="Shape 474"/>
        <p:cNvGrpSpPr/>
        <p:nvPr/>
      </p:nvGrpSpPr>
      <p:grpSpPr>
        <a:xfrm>
          <a:off x="0" y="0"/>
          <a:ext cx="0" cy="0"/>
          <a:chOff x="0" y="0"/>
          <a:chExt cx="0" cy="0"/>
        </a:xfrm>
      </p:grpSpPr>
      <p:sp>
        <p:nvSpPr>
          <p:cNvPr id="475" name="Shape 475"/>
          <p:cNvSpPr txBox="1"/>
          <p:nvPr>
            <p:ph type="title"/>
          </p:nvPr>
        </p:nvSpPr>
        <p:spPr>
          <a:xfrm>
            <a:off x="82475" y="98250"/>
            <a:ext cx="5207100" cy="572700"/>
          </a:xfrm>
          <a:prstGeom prst="rect">
            <a:avLst/>
          </a:prstGeom>
        </p:spPr>
        <p:txBody>
          <a:bodyPr anchorCtr="0" anchor="t" bIns="91425" lIns="91425" rIns="91425" wrap="square" tIns="91425">
            <a:noAutofit/>
          </a:bodyPr>
          <a:lstStyle/>
          <a:p>
            <a:pPr indent="0" lvl="0" marL="0" rtl="0">
              <a:spcBef>
                <a:spcPts val="0"/>
              </a:spcBef>
              <a:buNone/>
            </a:pPr>
            <a:r>
              <a:rPr lang="en">
                <a:solidFill>
                  <a:srgbClr val="000000"/>
                </a:solidFill>
              </a:rPr>
              <a:t>User Interface</a:t>
            </a:r>
          </a:p>
        </p:txBody>
      </p:sp>
      <p:sp>
        <p:nvSpPr>
          <p:cNvPr id="476" name="Shape 476"/>
          <p:cNvSpPr txBox="1"/>
          <p:nvPr>
            <p:ph idx="1" type="body"/>
          </p:nvPr>
        </p:nvSpPr>
        <p:spPr>
          <a:xfrm>
            <a:off x="311700" y="997875"/>
            <a:ext cx="4595100" cy="538500"/>
          </a:xfrm>
          <a:prstGeom prst="rect">
            <a:avLst/>
          </a:prstGeom>
          <a:ln cap="flat" cmpd="sng" w="28575">
            <a:solidFill>
              <a:srgbClr val="E6913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solidFill>
                  <a:srgbClr val="000000"/>
                </a:solidFill>
              </a:rPr>
              <a:t>User Output:  </a:t>
            </a:r>
            <a:r>
              <a:rPr lang="en">
                <a:solidFill>
                  <a:srgbClr val="A61C00"/>
                </a:solidFill>
              </a:rPr>
              <a:t>{ zip code, business name } </a:t>
            </a:r>
          </a:p>
        </p:txBody>
      </p:sp>
      <p:pic>
        <p:nvPicPr>
          <p:cNvPr id="477" name="Shape 477"/>
          <p:cNvPicPr preferRelativeResize="0"/>
          <p:nvPr/>
        </p:nvPicPr>
        <p:blipFill>
          <a:blip r:embed="rId3">
            <a:alphaModFix/>
          </a:blip>
          <a:stretch>
            <a:fillRect/>
          </a:stretch>
        </p:blipFill>
        <p:spPr>
          <a:xfrm>
            <a:off x="311700" y="1663850"/>
            <a:ext cx="4595101" cy="3302325"/>
          </a:xfrm>
          <a:prstGeom prst="rect">
            <a:avLst/>
          </a:prstGeom>
          <a:noFill/>
          <a:ln>
            <a:noFill/>
          </a:ln>
        </p:spPr>
      </p:pic>
      <p:sp>
        <p:nvSpPr>
          <p:cNvPr id="478" name="Shape 478"/>
          <p:cNvSpPr/>
          <p:nvPr/>
        </p:nvSpPr>
        <p:spPr>
          <a:xfrm rot="-1711727">
            <a:off x="4722430" y="1741989"/>
            <a:ext cx="638191" cy="568781"/>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79" name="Shape 479"/>
          <p:cNvSpPr/>
          <p:nvPr/>
        </p:nvSpPr>
        <p:spPr>
          <a:xfrm rot="1365875">
            <a:off x="4713693" y="3258797"/>
            <a:ext cx="676064" cy="568756"/>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0" name="Shape 480"/>
          <p:cNvSpPr/>
          <p:nvPr/>
        </p:nvSpPr>
        <p:spPr>
          <a:xfrm>
            <a:off x="772225" y="2311180"/>
            <a:ext cx="1245402" cy="317898"/>
          </a:xfrm>
          <a:prstGeom prst="flowChartTerminator">
            <a:avLst/>
          </a:prstGeom>
          <a:no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1" name="Shape 481"/>
          <p:cNvSpPr/>
          <p:nvPr/>
        </p:nvSpPr>
        <p:spPr>
          <a:xfrm>
            <a:off x="5890825" y="1065775"/>
            <a:ext cx="2478350" cy="1643925"/>
          </a:xfrm>
          <a:prstGeom prst="flowChartPredefinedProcess">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t>Fake review ratio = </a:t>
            </a:r>
          </a:p>
          <a:p>
            <a:pPr indent="0" lvl="0" marL="0">
              <a:spcBef>
                <a:spcPts val="0"/>
              </a:spcBef>
              <a:buNone/>
            </a:pPr>
            <a:r>
              <a:rPr lang="en"/>
              <a:t># of fake reviews / #of total reviews  </a:t>
            </a:r>
          </a:p>
          <a:p>
            <a:pPr indent="0" lvl="0" marL="0">
              <a:spcBef>
                <a:spcPts val="0"/>
              </a:spcBef>
              <a:buNone/>
            </a:pPr>
            <a:r>
              <a:rPr lang="en"/>
              <a:t>= 18%</a:t>
            </a:r>
          </a:p>
        </p:txBody>
      </p:sp>
      <p:sp>
        <p:nvSpPr>
          <p:cNvPr id="482" name="Shape 482"/>
          <p:cNvSpPr/>
          <p:nvPr/>
        </p:nvSpPr>
        <p:spPr>
          <a:xfrm>
            <a:off x="5890825" y="3027325"/>
            <a:ext cx="2478350" cy="1643925"/>
          </a:xfrm>
          <a:prstGeom prst="flowChartPredefinedProcess">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t>Top 10 Positive and Negative Words:</a:t>
            </a:r>
          </a:p>
          <a:p>
            <a:pPr indent="0" lvl="0" marL="0">
              <a:spcBef>
                <a:spcPts val="0"/>
              </a:spcBef>
              <a:buNone/>
            </a:pPr>
            <a:r>
              <a:rPr lang="en"/>
              <a:t>Red ----- Negative</a:t>
            </a:r>
          </a:p>
          <a:p>
            <a:pPr indent="0" lvl="0" marL="0" rtl="0">
              <a:spcBef>
                <a:spcPts val="0"/>
              </a:spcBef>
              <a:buNone/>
            </a:pPr>
            <a:r>
              <a:rPr lang="en"/>
              <a:t>Blue ----- Positive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6" name="Shape 486"/>
        <p:cNvGrpSpPr/>
        <p:nvPr/>
      </p:nvGrpSpPr>
      <p:grpSpPr>
        <a:xfrm>
          <a:off x="0" y="0"/>
          <a:ext cx="0" cy="0"/>
          <a:chOff x="0" y="0"/>
          <a:chExt cx="0" cy="0"/>
        </a:xfrm>
      </p:grpSpPr>
      <p:sp>
        <p:nvSpPr>
          <p:cNvPr id="487" name="Shape 487"/>
          <p:cNvSpPr txBox="1"/>
          <p:nvPr>
            <p:ph type="title"/>
          </p:nvPr>
        </p:nvSpPr>
        <p:spPr>
          <a:xfrm>
            <a:off x="82475" y="98250"/>
            <a:ext cx="2994900" cy="572700"/>
          </a:xfrm>
          <a:prstGeom prst="rect">
            <a:avLst/>
          </a:prstGeom>
        </p:spPr>
        <p:txBody>
          <a:bodyPr anchorCtr="0" anchor="t" bIns="91425" lIns="91425" rIns="91425" wrap="square" tIns="91425">
            <a:noAutofit/>
          </a:bodyPr>
          <a:lstStyle/>
          <a:p>
            <a:pPr indent="0" lvl="0" marL="0">
              <a:spcBef>
                <a:spcPts val="0"/>
              </a:spcBef>
              <a:buNone/>
            </a:pPr>
            <a:r>
              <a:rPr lang="en"/>
              <a:t>Q &amp; A</a:t>
            </a:r>
          </a:p>
        </p:txBody>
      </p:sp>
      <p:pic>
        <p:nvPicPr>
          <p:cNvPr id="488" name="Shape 488"/>
          <p:cNvPicPr preferRelativeResize="0"/>
          <p:nvPr/>
        </p:nvPicPr>
        <p:blipFill>
          <a:blip r:embed="rId3">
            <a:alphaModFix/>
          </a:blip>
          <a:stretch>
            <a:fillRect/>
          </a:stretch>
        </p:blipFill>
        <p:spPr>
          <a:xfrm>
            <a:off x="1917400" y="1716275"/>
            <a:ext cx="4627976" cy="231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2" name="Shape 492"/>
        <p:cNvGrpSpPr/>
        <p:nvPr/>
      </p:nvGrpSpPr>
      <p:grpSpPr>
        <a:xfrm>
          <a:off x="0" y="0"/>
          <a:ext cx="0" cy="0"/>
          <a:chOff x="0" y="0"/>
          <a:chExt cx="0" cy="0"/>
        </a:xfrm>
      </p:grpSpPr>
      <p:sp>
        <p:nvSpPr>
          <p:cNvPr id="493" name="Shape 493"/>
          <p:cNvSpPr txBox="1"/>
          <p:nvPr>
            <p:ph type="title"/>
          </p:nvPr>
        </p:nvSpPr>
        <p:spPr>
          <a:xfrm>
            <a:off x="82475" y="98238"/>
            <a:ext cx="15849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94" name="Shape 494"/>
          <p:cNvSpPr/>
          <p:nvPr/>
        </p:nvSpPr>
        <p:spPr>
          <a:xfrm>
            <a:off x="0" y="1933325"/>
            <a:ext cx="6675300" cy="1504800"/>
          </a:xfrm>
          <a:prstGeom prst="rect">
            <a:avLst/>
          </a:prstGeom>
          <a:solidFill>
            <a:srgbClr val="CC0000"/>
          </a:solidFill>
          <a:ln cap="flat" cmpd="sng" w="9525">
            <a:solidFill>
              <a:srgbClr val="E06666"/>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b="1" lang="en" sz="4000">
                <a:solidFill>
                  <a:srgbClr val="FFFFFF"/>
                </a:solidFill>
                <a:latin typeface="Comfortaa"/>
                <a:ea typeface="Comfortaa"/>
                <a:cs typeface="Comfortaa"/>
                <a:sym typeface="Comfortaa"/>
              </a:rPr>
              <a:t>       </a:t>
            </a:r>
            <a:r>
              <a:rPr b="1" lang="en" sz="4000">
                <a:solidFill>
                  <a:srgbClr val="FFFFFF"/>
                </a:solidFill>
                <a:latin typeface="Comfortaa"/>
                <a:ea typeface="Comfortaa"/>
                <a:cs typeface="Comfortaa"/>
                <a:sym typeface="Comfortaa"/>
              </a:rPr>
              <a:t>Thank You</a:t>
            </a:r>
          </a:p>
        </p:txBody>
      </p:sp>
      <p:pic>
        <p:nvPicPr>
          <p:cNvPr id="495" name="Shape 495"/>
          <p:cNvPicPr preferRelativeResize="0"/>
          <p:nvPr/>
        </p:nvPicPr>
        <p:blipFill>
          <a:blip r:embed="rId3">
            <a:alphaModFix/>
          </a:blip>
          <a:stretch>
            <a:fillRect/>
          </a:stretch>
        </p:blipFill>
        <p:spPr>
          <a:xfrm>
            <a:off x="4938000" y="1929425"/>
            <a:ext cx="1584900" cy="158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sp>
        <p:nvSpPr>
          <p:cNvPr id="103" name="Shape 103"/>
          <p:cNvSpPr txBox="1"/>
          <p:nvPr>
            <p:ph type="title"/>
          </p:nvPr>
        </p:nvSpPr>
        <p:spPr>
          <a:xfrm>
            <a:off x="82475" y="98250"/>
            <a:ext cx="32304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Problem &amp; Vision</a:t>
            </a:r>
          </a:p>
        </p:txBody>
      </p:sp>
      <p:sp>
        <p:nvSpPr>
          <p:cNvPr id="104" name="Shape 104"/>
          <p:cNvSpPr txBox="1"/>
          <p:nvPr/>
        </p:nvSpPr>
        <p:spPr>
          <a:xfrm>
            <a:off x="469400" y="1011900"/>
            <a:ext cx="6479700" cy="3119700"/>
          </a:xfrm>
          <a:prstGeom prst="rect">
            <a:avLst/>
          </a:prstGeom>
          <a:noFill/>
          <a:ln cap="flat" cmpd="sng" w="19050">
            <a:solidFill>
              <a:srgbClr val="CFE2F3"/>
            </a:solidFill>
            <a:prstDash val="solid"/>
            <a:round/>
            <a:headEnd len="med" w="med" type="none"/>
            <a:tailEnd len="med" w="med" type="none"/>
          </a:ln>
        </p:spPr>
        <p:txBody>
          <a:bodyPr anchorCtr="0" anchor="ctr" bIns="91425" lIns="91425" rIns="91425" wrap="square" tIns="91425">
            <a:noAutofit/>
          </a:bodyPr>
          <a:lstStyle/>
          <a:p>
            <a:pPr indent="0" lvl="0" marL="0" rtl="0">
              <a:lnSpc>
                <a:spcPct val="150000"/>
              </a:lnSpc>
              <a:spcBef>
                <a:spcPts val="0"/>
              </a:spcBef>
              <a:spcAft>
                <a:spcPts val="1000"/>
              </a:spcAft>
              <a:buNone/>
            </a:pPr>
            <a:r>
              <a:rPr lang="en" sz="1700">
                <a:latin typeface="Average"/>
                <a:ea typeface="Average"/>
                <a:cs typeface="Average"/>
                <a:sym typeface="Average"/>
              </a:rPr>
              <a:t>In order to find out ways that we can improve Yelp’s functionality, we would like to dive deep into Yelp’s datasets as well as some extra datasets in order to retrieve useful information that could help Yelp’s original purpose: </a:t>
            </a:r>
          </a:p>
          <a:p>
            <a:pPr indent="-336550" lvl="0" marL="457200" rtl="0">
              <a:lnSpc>
                <a:spcPct val="150000"/>
              </a:lnSpc>
              <a:spcBef>
                <a:spcPts val="0"/>
              </a:spcBef>
              <a:spcAft>
                <a:spcPts val="0"/>
              </a:spcAft>
              <a:buClr>
                <a:srgbClr val="CC0000"/>
              </a:buClr>
              <a:buSzPts val="1700"/>
              <a:buFont typeface="Average"/>
              <a:buAutoNum type="arabicPeriod"/>
            </a:pPr>
            <a:r>
              <a:rPr b="1" lang="en" sz="1700">
                <a:solidFill>
                  <a:srgbClr val="CC0000"/>
                </a:solidFill>
                <a:latin typeface="Average"/>
                <a:ea typeface="Average"/>
                <a:cs typeface="Average"/>
                <a:sym typeface="Average"/>
              </a:rPr>
              <a:t>Help customer understand merchants better</a:t>
            </a:r>
          </a:p>
          <a:p>
            <a:pPr indent="-336550" lvl="0" marL="457200" rtl="0">
              <a:lnSpc>
                <a:spcPct val="150000"/>
              </a:lnSpc>
              <a:spcBef>
                <a:spcPts val="0"/>
              </a:spcBef>
              <a:spcAft>
                <a:spcPts val="0"/>
              </a:spcAft>
              <a:buClr>
                <a:srgbClr val="CC0000"/>
              </a:buClr>
              <a:buSzPts val="1700"/>
              <a:buFont typeface="Average"/>
              <a:buAutoNum type="arabicPeriod"/>
            </a:pPr>
            <a:r>
              <a:rPr b="1" lang="en" sz="1700">
                <a:solidFill>
                  <a:srgbClr val="CC0000"/>
                </a:solidFill>
                <a:latin typeface="Average"/>
                <a:ea typeface="Average"/>
                <a:cs typeface="Average"/>
                <a:sym typeface="Average"/>
              </a:rPr>
              <a:t>Assist new merchant entering the market</a:t>
            </a:r>
          </a:p>
          <a:p>
            <a:pPr indent="-336550" lvl="0" marL="457200" rtl="0">
              <a:lnSpc>
                <a:spcPct val="150000"/>
              </a:lnSpc>
              <a:spcBef>
                <a:spcPts val="0"/>
              </a:spcBef>
              <a:spcAft>
                <a:spcPts val="1000"/>
              </a:spcAft>
              <a:buClr>
                <a:srgbClr val="CC0000"/>
              </a:buClr>
              <a:buSzPts val="1700"/>
              <a:buFont typeface="Average"/>
              <a:buAutoNum type="arabicPeriod"/>
            </a:pPr>
            <a:r>
              <a:rPr b="1" lang="en" sz="1700">
                <a:solidFill>
                  <a:srgbClr val="CC0000"/>
                </a:solidFill>
                <a:latin typeface="Average"/>
                <a:ea typeface="Average"/>
                <a:cs typeface="Average"/>
                <a:sym typeface="Average"/>
              </a:rPr>
              <a:t>Assist existing merchant in growing their businesses.</a:t>
            </a:r>
          </a:p>
        </p:txBody>
      </p:sp>
      <p:pic>
        <p:nvPicPr>
          <p:cNvPr id="105" name="Shape 105"/>
          <p:cNvPicPr preferRelativeResize="0"/>
          <p:nvPr/>
        </p:nvPicPr>
        <p:blipFill>
          <a:blip r:embed="rId3">
            <a:alphaModFix/>
          </a:blip>
          <a:stretch>
            <a:fillRect/>
          </a:stretch>
        </p:blipFill>
        <p:spPr>
          <a:xfrm>
            <a:off x="6479200" y="2994347"/>
            <a:ext cx="2470526" cy="988225"/>
          </a:xfrm>
          <a:prstGeom prst="rect">
            <a:avLst/>
          </a:prstGeom>
          <a:noFill/>
          <a:ln>
            <a:noFill/>
          </a:ln>
        </p:spPr>
      </p:pic>
      <p:sp>
        <p:nvSpPr>
          <p:cNvPr id="106" name="Shape 106"/>
          <p:cNvSpPr txBox="1"/>
          <p:nvPr/>
        </p:nvSpPr>
        <p:spPr>
          <a:xfrm>
            <a:off x="363450" y="4711650"/>
            <a:ext cx="8417100" cy="431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E06666"/>
                </a:solidFill>
                <a:latin typeface="Average"/>
                <a:ea typeface="Average"/>
                <a:cs typeface="Average"/>
                <a:sym typeface="Average"/>
              </a:rPr>
              <a:t>Introduction</a:t>
            </a:r>
            <a:r>
              <a:rPr lang="en" sz="1800">
                <a:latin typeface="Average"/>
                <a:ea typeface="Average"/>
                <a:cs typeface="Average"/>
                <a:sym typeface="Average"/>
              </a:rPr>
              <a:t> | ETL+DB | Statistics | Machine Learning | Visualization | Conclusion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0" name="Shape 110"/>
        <p:cNvGrpSpPr/>
        <p:nvPr/>
      </p:nvGrpSpPr>
      <p:grpSpPr>
        <a:xfrm>
          <a:off x="0" y="0"/>
          <a:ext cx="0" cy="0"/>
          <a:chOff x="0" y="0"/>
          <a:chExt cx="0" cy="0"/>
        </a:xfrm>
      </p:grpSpPr>
      <p:sp>
        <p:nvSpPr>
          <p:cNvPr id="111" name="Shape 111"/>
          <p:cNvSpPr txBox="1"/>
          <p:nvPr>
            <p:ph type="title"/>
          </p:nvPr>
        </p:nvSpPr>
        <p:spPr>
          <a:xfrm>
            <a:off x="284425" y="0"/>
            <a:ext cx="2340600" cy="5727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Approaches:</a:t>
            </a:r>
          </a:p>
        </p:txBody>
      </p:sp>
      <p:sp>
        <p:nvSpPr>
          <p:cNvPr id="112" name="Shape 112"/>
          <p:cNvSpPr txBox="1"/>
          <p:nvPr>
            <p:ph idx="1" type="body"/>
          </p:nvPr>
        </p:nvSpPr>
        <p:spPr>
          <a:xfrm>
            <a:off x="573025" y="998025"/>
            <a:ext cx="7682700" cy="3599100"/>
          </a:xfrm>
          <a:prstGeom prst="rect">
            <a:avLst/>
          </a:prstGeom>
          <a:ln cap="flat" cmpd="sng" w="9525">
            <a:solidFill>
              <a:srgbClr val="FFFFFF"/>
            </a:solidFill>
            <a:prstDash val="solid"/>
            <a:round/>
            <a:headEnd len="med" w="med" type="none"/>
            <a:tailEnd len="med" w="med" type="none"/>
          </a:ln>
        </p:spPr>
        <p:txBody>
          <a:bodyPr anchorCtr="0" anchor="t" bIns="91425" lIns="91425" rIns="91425" wrap="square" tIns="91425">
            <a:noAutofit/>
          </a:bodyPr>
          <a:lstStyle/>
          <a:p>
            <a:pPr indent="-330200" lvl="0" marL="457200" rtl="0">
              <a:lnSpc>
                <a:spcPct val="200000"/>
              </a:lnSpc>
              <a:spcBef>
                <a:spcPts val="0"/>
              </a:spcBef>
              <a:spcAft>
                <a:spcPts val="0"/>
              </a:spcAft>
              <a:buClr>
                <a:srgbClr val="000000"/>
              </a:buClr>
              <a:buSzPts val="1600"/>
              <a:buChar char="❖"/>
            </a:pPr>
            <a:r>
              <a:rPr lang="en" sz="1600">
                <a:solidFill>
                  <a:srgbClr val="000000"/>
                </a:solidFill>
              </a:rPr>
              <a:t>Train machine learning models on </a:t>
            </a:r>
            <a:r>
              <a:rPr lang="en" sz="1600">
                <a:solidFill>
                  <a:srgbClr val="000000"/>
                </a:solidFill>
              </a:rPr>
              <a:t>labeled</a:t>
            </a:r>
            <a:r>
              <a:rPr lang="en" sz="1600">
                <a:solidFill>
                  <a:srgbClr val="000000"/>
                </a:solidFill>
              </a:rPr>
              <a:t> review dataset</a:t>
            </a:r>
          </a:p>
          <a:p>
            <a:pPr indent="-330200" lvl="0" marL="457200" rtl="0">
              <a:lnSpc>
                <a:spcPct val="200000"/>
              </a:lnSpc>
              <a:spcBef>
                <a:spcPts val="0"/>
              </a:spcBef>
              <a:spcAft>
                <a:spcPts val="0"/>
              </a:spcAft>
              <a:buClr>
                <a:srgbClr val="000000"/>
              </a:buClr>
              <a:buSzPts val="1600"/>
              <a:buChar char="❖"/>
            </a:pPr>
            <a:r>
              <a:rPr lang="en" sz="1600">
                <a:solidFill>
                  <a:srgbClr val="000000"/>
                </a:solidFill>
              </a:rPr>
              <a:t>Predict if a given new review is fake or not</a:t>
            </a:r>
          </a:p>
          <a:p>
            <a:pPr indent="-330200" lvl="0" marL="457200" rtl="0">
              <a:lnSpc>
                <a:spcPct val="200000"/>
              </a:lnSpc>
              <a:spcBef>
                <a:spcPts val="0"/>
              </a:spcBef>
              <a:spcAft>
                <a:spcPts val="0"/>
              </a:spcAft>
              <a:buClr>
                <a:srgbClr val="000000"/>
              </a:buClr>
              <a:buSzPts val="1600"/>
              <a:buChar char="❖"/>
            </a:pPr>
            <a:r>
              <a:rPr lang="en" sz="1600">
                <a:solidFill>
                  <a:srgbClr val="000000"/>
                </a:solidFill>
              </a:rPr>
              <a:t>Utilize machine learning techniques as well as natural language processing tools to retrieve most relevant keywords in the reviews that affects review scores.</a:t>
            </a:r>
          </a:p>
          <a:p>
            <a:pPr indent="-330200" lvl="0" marL="457200" rtl="0">
              <a:lnSpc>
                <a:spcPct val="200000"/>
              </a:lnSpc>
              <a:spcBef>
                <a:spcPts val="0"/>
              </a:spcBef>
              <a:spcAft>
                <a:spcPts val="0"/>
              </a:spcAft>
              <a:buClr>
                <a:srgbClr val="000000"/>
              </a:buClr>
              <a:buSzPts val="1600"/>
              <a:buChar char="❖"/>
            </a:pPr>
            <a:r>
              <a:rPr lang="en" sz="1600">
                <a:solidFill>
                  <a:srgbClr val="000000"/>
                </a:solidFill>
              </a:rPr>
              <a:t>Incorporate average household income dataset which describes the income information in 6 states (PA, NV, NC, IL, OH, and AZ</a:t>
            </a:r>
            <a:r>
              <a:rPr lang="en" sz="1600">
                <a:solidFill>
                  <a:srgbClr val="454545"/>
                </a:solidFill>
                <a:highlight>
                  <a:srgbClr val="FFFFFF"/>
                </a:highlight>
              </a:rPr>
              <a:t> )</a:t>
            </a:r>
          </a:p>
          <a:p>
            <a:pPr indent="0" lvl="0" marL="0">
              <a:lnSpc>
                <a:spcPct val="200000"/>
              </a:lnSpc>
              <a:spcBef>
                <a:spcPts val="0"/>
              </a:spcBef>
              <a:buNone/>
            </a:pPr>
            <a:r>
              <a:t/>
            </a:r>
            <a:endParaRPr sz="1600">
              <a:solidFill>
                <a:srgbClr val="000000"/>
              </a:solidFill>
            </a:endParaRPr>
          </a:p>
          <a:p>
            <a:pPr indent="0" lvl="0" marL="0" rtl="0">
              <a:lnSpc>
                <a:spcPct val="200000"/>
              </a:lnSpc>
              <a:spcBef>
                <a:spcPts val="0"/>
              </a:spcBef>
              <a:buNone/>
            </a:pPr>
            <a:r>
              <a:t/>
            </a:r>
            <a:endParaRPr sz="1600">
              <a:solidFill>
                <a:srgbClr val="000000"/>
              </a:solidFill>
            </a:endParaRPr>
          </a:p>
        </p:txBody>
      </p:sp>
      <p:pic>
        <p:nvPicPr>
          <p:cNvPr id="113" name="Shape 113"/>
          <p:cNvPicPr preferRelativeResize="0"/>
          <p:nvPr/>
        </p:nvPicPr>
        <p:blipFill>
          <a:blip r:embed="rId3">
            <a:alphaModFix/>
          </a:blip>
          <a:stretch>
            <a:fillRect/>
          </a:stretch>
        </p:blipFill>
        <p:spPr>
          <a:xfrm rot="-6326483">
            <a:off x="7428596" y="797099"/>
            <a:ext cx="1538183" cy="1538201"/>
          </a:xfrm>
          <a:prstGeom prst="rect">
            <a:avLst/>
          </a:prstGeom>
          <a:noFill/>
          <a:ln>
            <a:noFill/>
          </a:ln>
        </p:spPr>
      </p:pic>
      <p:sp>
        <p:nvSpPr>
          <p:cNvPr id="114" name="Shape 114"/>
          <p:cNvSpPr/>
          <p:nvPr/>
        </p:nvSpPr>
        <p:spPr>
          <a:xfrm rot="-5400000">
            <a:off x="5239450" y="1222450"/>
            <a:ext cx="2240400" cy="5568300"/>
          </a:xfrm>
          <a:prstGeom prst="rtTriangle">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5" name="Shape 115"/>
          <p:cNvSpPr txBox="1"/>
          <p:nvPr/>
        </p:nvSpPr>
        <p:spPr>
          <a:xfrm>
            <a:off x="204900" y="4686700"/>
            <a:ext cx="8939100" cy="440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E06666"/>
                </a:solidFill>
                <a:latin typeface="Average"/>
                <a:ea typeface="Average"/>
                <a:cs typeface="Average"/>
                <a:sym typeface="Average"/>
              </a:rPr>
              <a:t>Introduction</a:t>
            </a:r>
            <a:r>
              <a:rPr lang="en" sz="1800">
                <a:latin typeface="Average"/>
                <a:ea typeface="Average"/>
                <a:cs typeface="Average"/>
                <a:sym typeface="Average"/>
              </a:rPr>
              <a:t> | ETL+DB | Statistics | Machine Learning | Visualization | Conclusion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sp>
        <p:nvSpPr>
          <p:cNvPr id="120" name="Shape 120"/>
          <p:cNvSpPr txBox="1"/>
          <p:nvPr/>
        </p:nvSpPr>
        <p:spPr>
          <a:xfrm>
            <a:off x="6161600" y="3473825"/>
            <a:ext cx="2669400" cy="9240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latin typeface="Average"/>
                <a:ea typeface="Average"/>
                <a:cs typeface="Average"/>
                <a:sym typeface="Average"/>
              </a:rPr>
              <a:t>Yelp reviews with fake verus true labels from an </a:t>
            </a:r>
            <a:r>
              <a:rPr lang="en" sz="1800">
                <a:latin typeface="Average"/>
                <a:ea typeface="Average"/>
                <a:cs typeface="Average"/>
                <a:sym typeface="Average"/>
              </a:rPr>
              <a:t>accredited</a:t>
            </a:r>
            <a:r>
              <a:rPr lang="en" sz="1800">
                <a:latin typeface="Average"/>
                <a:ea typeface="Average"/>
                <a:cs typeface="Average"/>
                <a:sym typeface="Average"/>
              </a:rPr>
              <a:t> research group</a:t>
            </a:r>
          </a:p>
        </p:txBody>
      </p:sp>
      <p:sp>
        <p:nvSpPr>
          <p:cNvPr id="121" name="Shape 121"/>
          <p:cNvSpPr txBox="1"/>
          <p:nvPr/>
        </p:nvSpPr>
        <p:spPr>
          <a:xfrm>
            <a:off x="6134275" y="2126625"/>
            <a:ext cx="2773200" cy="924000"/>
          </a:xfrm>
          <a:prstGeom prst="rect">
            <a:avLst/>
          </a:prstGeom>
          <a:noFill/>
          <a:ln>
            <a:noFill/>
          </a:ln>
        </p:spPr>
        <p:txBody>
          <a:bodyPr anchorCtr="0" anchor="t" bIns="91425" lIns="91425" rIns="91425" wrap="square" tIns="91425">
            <a:noAutofit/>
          </a:bodyPr>
          <a:lstStyle/>
          <a:p>
            <a:pPr indent="0" lvl="0" marL="0" algn="r">
              <a:spcBef>
                <a:spcPts val="0"/>
              </a:spcBef>
              <a:buNone/>
            </a:pPr>
            <a:r>
              <a:t/>
            </a:r>
            <a:endParaRPr b="1" sz="2400">
              <a:latin typeface="Average"/>
              <a:ea typeface="Average"/>
              <a:cs typeface="Average"/>
              <a:sym typeface="Average"/>
            </a:endParaRPr>
          </a:p>
          <a:p>
            <a:pPr indent="0" lvl="0" marL="0">
              <a:spcBef>
                <a:spcPts val="0"/>
              </a:spcBef>
              <a:buNone/>
            </a:pPr>
            <a:r>
              <a:t/>
            </a:r>
            <a:endParaRPr sz="1800">
              <a:latin typeface="Average"/>
              <a:ea typeface="Average"/>
              <a:cs typeface="Average"/>
              <a:sym typeface="Average"/>
            </a:endParaRPr>
          </a:p>
        </p:txBody>
      </p:sp>
      <p:sp>
        <p:nvSpPr>
          <p:cNvPr id="122" name="Shape 122"/>
          <p:cNvSpPr txBox="1"/>
          <p:nvPr/>
        </p:nvSpPr>
        <p:spPr>
          <a:xfrm>
            <a:off x="6079850" y="1742988"/>
            <a:ext cx="2841900" cy="10386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latin typeface="Average"/>
                <a:ea typeface="Average"/>
                <a:cs typeface="Average"/>
                <a:sym typeface="Average"/>
              </a:rPr>
              <a:t>County, state, households, different types of income,</a:t>
            </a:r>
          </a:p>
          <a:p>
            <a:pPr indent="0" lvl="0" marL="0">
              <a:spcBef>
                <a:spcPts val="0"/>
              </a:spcBef>
              <a:buNone/>
            </a:pPr>
            <a:r>
              <a:rPr lang="en" sz="1800">
                <a:latin typeface="Average"/>
                <a:ea typeface="Average"/>
                <a:cs typeface="Average"/>
                <a:sym typeface="Average"/>
              </a:rPr>
              <a:t>Zipcode, city, county, state</a:t>
            </a:r>
          </a:p>
          <a:p>
            <a:pPr indent="0" lvl="0" marL="0">
              <a:spcBef>
                <a:spcPts val="0"/>
              </a:spcBef>
              <a:buNone/>
            </a:pPr>
            <a:r>
              <a:t/>
            </a:r>
            <a:endParaRPr sz="1800">
              <a:latin typeface="Average"/>
              <a:ea typeface="Average"/>
              <a:cs typeface="Average"/>
              <a:sym typeface="Average"/>
            </a:endParaRPr>
          </a:p>
          <a:p>
            <a:pPr indent="0" lvl="0" marL="0">
              <a:spcBef>
                <a:spcPts val="0"/>
              </a:spcBef>
              <a:buNone/>
            </a:pPr>
            <a:r>
              <a:t/>
            </a:r>
            <a:endParaRPr sz="1800">
              <a:latin typeface="Average"/>
              <a:ea typeface="Average"/>
              <a:cs typeface="Average"/>
              <a:sym typeface="Average"/>
            </a:endParaRPr>
          </a:p>
        </p:txBody>
      </p:sp>
      <p:sp>
        <p:nvSpPr>
          <p:cNvPr id="123" name="Shape 123"/>
          <p:cNvSpPr txBox="1"/>
          <p:nvPr/>
        </p:nvSpPr>
        <p:spPr>
          <a:xfrm>
            <a:off x="244800" y="3887725"/>
            <a:ext cx="2722200" cy="6930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latin typeface="Average"/>
                <a:ea typeface="Average"/>
                <a:cs typeface="Average"/>
                <a:sym typeface="Average"/>
              </a:rPr>
              <a:t>Review count, fun, userful, compliment_cute</a:t>
            </a:r>
          </a:p>
          <a:p>
            <a:pPr indent="0" lvl="0" marL="0">
              <a:spcBef>
                <a:spcPts val="0"/>
              </a:spcBef>
              <a:buNone/>
            </a:pPr>
            <a:r>
              <a:t/>
            </a:r>
            <a:endParaRPr>
              <a:latin typeface="Average"/>
              <a:ea typeface="Average"/>
              <a:cs typeface="Average"/>
              <a:sym typeface="Average"/>
            </a:endParaRPr>
          </a:p>
          <a:p>
            <a:pPr indent="0" lvl="0" marL="0">
              <a:spcBef>
                <a:spcPts val="0"/>
              </a:spcBef>
              <a:buNone/>
            </a:pPr>
            <a:r>
              <a:t/>
            </a:r>
            <a:endParaRPr>
              <a:latin typeface="Average"/>
              <a:ea typeface="Average"/>
              <a:cs typeface="Average"/>
              <a:sym typeface="Average"/>
            </a:endParaRPr>
          </a:p>
        </p:txBody>
      </p:sp>
      <p:sp>
        <p:nvSpPr>
          <p:cNvPr id="124" name="Shape 124"/>
          <p:cNvSpPr txBox="1"/>
          <p:nvPr/>
        </p:nvSpPr>
        <p:spPr>
          <a:xfrm>
            <a:off x="191900" y="2564713"/>
            <a:ext cx="2722200" cy="638400"/>
          </a:xfrm>
          <a:prstGeom prst="rect">
            <a:avLst/>
          </a:prstGeom>
          <a:noFill/>
          <a:ln>
            <a:noFill/>
          </a:ln>
        </p:spPr>
        <p:txBody>
          <a:bodyPr anchorCtr="0" anchor="t" bIns="91425" lIns="91425" rIns="91425" wrap="square" tIns="91425">
            <a:noAutofit/>
          </a:bodyPr>
          <a:lstStyle/>
          <a:p>
            <a:pPr indent="0" lvl="0" marL="0" rtl="0">
              <a:lnSpc>
                <a:spcPct val="100000"/>
              </a:lnSpc>
              <a:spcBef>
                <a:spcPts val="0"/>
              </a:spcBef>
              <a:spcAft>
                <a:spcPts val="1600"/>
              </a:spcAft>
              <a:buNone/>
            </a:pPr>
            <a:r>
              <a:rPr lang="en" sz="1800">
                <a:latin typeface="Average"/>
                <a:ea typeface="Average"/>
                <a:cs typeface="Average"/>
                <a:sym typeface="Average"/>
              </a:rPr>
              <a:t>location, stars rate, hours, categories, attributes </a:t>
            </a:r>
          </a:p>
        </p:txBody>
      </p:sp>
      <p:sp>
        <p:nvSpPr>
          <p:cNvPr id="125" name="Shape 125"/>
          <p:cNvSpPr txBox="1"/>
          <p:nvPr>
            <p:ph idx="1" type="body"/>
          </p:nvPr>
        </p:nvSpPr>
        <p:spPr>
          <a:xfrm>
            <a:off x="166400" y="1332888"/>
            <a:ext cx="2773200" cy="638400"/>
          </a:xfrm>
          <a:prstGeom prst="rect">
            <a:avLst/>
          </a:prstGeom>
        </p:spPr>
        <p:txBody>
          <a:bodyPr anchorCtr="0" anchor="t" bIns="91425" lIns="91425" rIns="91425" wrap="square" tIns="91425">
            <a:noAutofit/>
          </a:bodyPr>
          <a:lstStyle/>
          <a:p>
            <a:pPr indent="0" lvl="0" marL="0" rtl="0">
              <a:lnSpc>
                <a:spcPct val="100000"/>
              </a:lnSpc>
              <a:spcBef>
                <a:spcPts val="0"/>
              </a:spcBef>
              <a:spcAft>
                <a:spcPts val="500"/>
              </a:spcAft>
              <a:buNone/>
            </a:pPr>
            <a:r>
              <a:rPr lang="en">
                <a:solidFill>
                  <a:srgbClr val="000000"/>
                </a:solidFill>
              </a:rPr>
              <a:t>full review text , user_id, business_id t date</a:t>
            </a:r>
          </a:p>
          <a:p>
            <a:pPr indent="0" lvl="0" marL="0" rtl="0">
              <a:lnSpc>
                <a:spcPct val="100000"/>
              </a:lnSpc>
              <a:spcBef>
                <a:spcPts val="0"/>
              </a:spcBef>
              <a:spcAft>
                <a:spcPts val="500"/>
              </a:spcAft>
              <a:buNone/>
            </a:pPr>
            <a:r>
              <a:rPr lang="en" sz="1500">
                <a:solidFill>
                  <a:srgbClr val="000000"/>
                </a:solidFill>
              </a:rPr>
              <a:t> </a:t>
            </a:r>
          </a:p>
          <a:p>
            <a:pPr indent="0" lvl="0" marL="0">
              <a:spcBef>
                <a:spcPts val="0"/>
              </a:spcBef>
              <a:buNone/>
            </a:pPr>
            <a:r>
              <a:rPr b="1" lang="en" sz="1500">
                <a:solidFill>
                  <a:srgbClr val="000000"/>
                </a:solidFill>
              </a:rPr>
              <a:t> </a:t>
            </a:r>
          </a:p>
        </p:txBody>
      </p:sp>
      <p:sp>
        <p:nvSpPr>
          <p:cNvPr id="126" name="Shape 126"/>
          <p:cNvSpPr txBox="1"/>
          <p:nvPr>
            <p:ph type="title"/>
          </p:nvPr>
        </p:nvSpPr>
        <p:spPr>
          <a:xfrm>
            <a:off x="71250" y="98250"/>
            <a:ext cx="4628700" cy="572700"/>
          </a:xfrm>
          <a:prstGeom prst="rect">
            <a:avLst/>
          </a:prstGeom>
          <a:noFill/>
        </p:spPr>
        <p:txBody>
          <a:bodyPr anchorCtr="0" anchor="t" bIns="91425" lIns="91425" rIns="91425" wrap="square" tIns="91425">
            <a:noAutofit/>
          </a:bodyPr>
          <a:lstStyle/>
          <a:p>
            <a:pPr indent="0" lvl="0" marL="0">
              <a:spcBef>
                <a:spcPts val="0"/>
              </a:spcBef>
              <a:buNone/>
            </a:pPr>
            <a:r>
              <a:rPr lang="en">
                <a:solidFill>
                  <a:srgbClr val="000000"/>
                </a:solidFill>
              </a:rPr>
              <a:t>Raw </a:t>
            </a:r>
            <a:r>
              <a:rPr lang="en">
                <a:solidFill>
                  <a:srgbClr val="000000"/>
                </a:solidFill>
              </a:rPr>
              <a:t>Data</a:t>
            </a:r>
            <a:r>
              <a:rPr lang="en"/>
              <a:t>Informationz</a:t>
            </a:r>
          </a:p>
        </p:txBody>
      </p:sp>
      <p:grpSp>
        <p:nvGrpSpPr>
          <p:cNvPr id="127" name="Shape 127"/>
          <p:cNvGrpSpPr/>
          <p:nvPr/>
        </p:nvGrpSpPr>
        <p:grpSpPr>
          <a:xfrm>
            <a:off x="145700" y="2071222"/>
            <a:ext cx="2814600" cy="556479"/>
            <a:chOff x="775175" y="1095175"/>
            <a:chExt cx="2814600" cy="657000"/>
          </a:xfrm>
        </p:grpSpPr>
        <p:sp>
          <p:nvSpPr>
            <p:cNvPr id="128" name="Shape 128"/>
            <p:cNvSpPr/>
            <p:nvPr/>
          </p:nvSpPr>
          <p:spPr>
            <a:xfrm rot="5400000">
              <a:off x="1853975" y="16375"/>
              <a:ext cx="657000" cy="2814600"/>
            </a:xfrm>
            <a:prstGeom prst="rect">
              <a:avLst/>
            </a:prstGeom>
            <a:gradFill>
              <a:gsLst>
                <a:gs pos="0">
                  <a:srgbClr val="DCECD5"/>
                </a:gs>
                <a:gs pos="100000">
                  <a:srgbClr val="93BC81"/>
                </a:gs>
              </a:gsLst>
              <a:lin ang="5400012" scaled="0"/>
            </a:gradFill>
            <a:ln>
              <a:noFill/>
            </a:ln>
          </p:spPr>
          <p:txBody>
            <a:bodyPr anchorCtr="0" anchor="ctr" bIns="91425" lIns="91425" rIns="91425" wrap="square" tIns="91425">
              <a:noAutofit/>
            </a:bodyPr>
            <a:lstStyle/>
            <a:p>
              <a:pPr indent="0" lvl="0" marL="0" rtl="0">
                <a:spcBef>
                  <a:spcPts val="0"/>
                </a:spcBef>
                <a:buNone/>
              </a:pPr>
              <a:r>
                <a:t/>
              </a:r>
              <a:endParaRPr sz="2100">
                <a:latin typeface="Average"/>
                <a:ea typeface="Average"/>
                <a:cs typeface="Average"/>
                <a:sym typeface="Average"/>
              </a:endParaRPr>
            </a:p>
          </p:txBody>
        </p:sp>
        <p:sp>
          <p:nvSpPr>
            <p:cNvPr id="129" name="Shape 129"/>
            <p:cNvSpPr txBox="1"/>
            <p:nvPr/>
          </p:nvSpPr>
          <p:spPr>
            <a:xfrm>
              <a:off x="821375" y="1165396"/>
              <a:ext cx="2391900" cy="435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100">
                  <a:latin typeface="Average"/>
                  <a:ea typeface="Average"/>
                  <a:cs typeface="Average"/>
                  <a:sym typeface="Average"/>
                </a:rPr>
                <a:t>Business.Json</a:t>
              </a:r>
            </a:p>
          </p:txBody>
        </p:sp>
      </p:grpSp>
      <p:grpSp>
        <p:nvGrpSpPr>
          <p:cNvPr id="130" name="Shape 130"/>
          <p:cNvGrpSpPr/>
          <p:nvPr/>
        </p:nvGrpSpPr>
        <p:grpSpPr>
          <a:xfrm>
            <a:off x="166400" y="829276"/>
            <a:ext cx="2879000" cy="500573"/>
            <a:chOff x="4543675" y="3234575"/>
            <a:chExt cx="2879000" cy="655200"/>
          </a:xfrm>
        </p:grpSpPr>
        <p:sp>
          <p:nvSpPr>
            <p:cNvPr id="131" name="Shape 131"/>
            <p:cNvSpPr/>
            <p:nvPr/>
          </p:nvSpPr>
          <p:spPr>
            <a:xfrm rot="5400000">
              <a:off x="5611975" y="2166275"/>
              <a:ext cx="655200" cy="2791800"/>
            </a:xfrm>
            <a:prstGeom prst="rect">
              <a:avLst/>
            </a:prstGeom>
            <a:gradFill>
              <a:gsLst>
                <a:gs pos="0">
                  <a:srgbClr val="F5D0D0"/>
                </a:gs>
                <a:gs pos="100000">
                  <a:srgbClr val="D96868"/>
                </a:gs>
              </a:gsLst>
              <a:lin ang="5400012" scaled="0"/>
            </a:gradFill>
            <a:ln>
              <a:noFill/>
            </a:ln>
          </p:spPr>
          <p:txBody>
            <a:bodyPr anchorCtr="0" anchor="ctr" bIns="91425" lIns="91425" rIns="91425" wrap="square" tIns="91425">
              <a:noAutofit/>
            </a:bodyPr>
            <a:lstStyle/>
            <a:p>
              <a:pPr indent="0" lvl="0" marL="0" rtl="0">
                <a:spcBef>
                  <a:spcPts val="0"/>
                </a:spcBef>
                <a:buNone/>
              </a:pPr>
              <a:r>
                <a:t/>
              </a:r>
              <a:endParaRPr sz="2100">
                <a:latin typeface="Average"/>
                <a:ea typeface="Average"/>
                <a:cs typeface="Average"/>
                <a:sym typeface="Average"/>
              </a:endParaRPr>
            </a:p>
          </p:txBody>
        </p:sp>
        <p:sp>
          <p:nvSpPr>
            <p:cNvPr id="132" name="Shape 132"/>
            <p:cNvSpPr txBox="1"/>
            <p:nvPr/>
          </p:nvSpPr>
          <p:spPr>
            <a:xfrm>
              <a:off x="4630875" y="3234575"/>
              <a:ext cx="2791800" cy="572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100">
                  <a:latin typeface="Average"/>
                  <a:ea typeface="Average"/>
                  <a:cs typeface="Average"/>
                  <a:sym typeface="Average"/>
                </a:rPr>
                <a:t>Review.Json</a:t>
              </a:r>
            </a:p>
          </p:txBody>
        </p:sp>
      </p:grpSp>
      <p:grpSp>
        <p:nvGrpSpPr>
          <p:cNvPr id="133" name="Shape 133"/>
          <p:cNvGrpSpPr/>
          <p:nvPr/>
        </p:nvGrpSpPr>
        <p:grpSpPr>
          <a:xfrm>
            <a:off x="152300" y="3369075"/>
            <a:ext cx="2812800" cy="627900"/>
            <a:chOff x="1270375" y="2334300"/>
            <a:chExt cx="2812800" cy="627900"/>
          </a:xfrm>
        </p:grpSpPr>
        <p:sp>
          <p:nvSpPr>
            <p:cNvPr id="134" name="Shape 134"/>
            <p:cNvSpPr/>
            <p:nvPr/>
          </p:nvSpPr>
          <p:spPr>
            <a:xfrm rot="5400000">
              <a:off x="2357125" y="1247550"/>
              <a:ext cx="627900" cy="2801400"/>
            </a:xfrm>
            <a:prstGeom prst="rect">
              <a:avLst/>
            </a:prstGeom>
            <a:gradFill>
              <a:gsLst>
                <a:gs pos="0">
                  <a:srgbClr val="BFBFBF"/>
                </a:gs>
                <a:gs pos="100000">
                  <a:srgbClr val="737373"/>
                </a:gs>
              </a:gsLst>
              <a:lin ang="5400012" scaled="0"/>
            </a:gradFill>
            <a:ln>
              <a:noFill/>
            </a:ln>
          </p:spPr>
          <p:txBody>
            <a:bodyPr anchorCtr="0" anchor="ctr" bIns="91425" lIns="91425" rIns="91425" wrap="square" tIns="91425">
              <a:noAutofit/>
            </a:bodyPr>
            <a:lstStyle/>
            <a:p>
              <a:pPr indent="0" lvl="0" marL="0">
                <a:spcBef>
                  <a:spcPts val="0"/>
                </a:spcBef>
                <a:buNone/>
              </a:pPr>
              <a:r>
                <a:t/>
              </a:r>
              <a:endParaRPr sz="2100">
                <a:latin typeface="Average"/>
                <a:ea typeface="Average"/>
                <a:cs typeface="Average"/>
                <a:sym typeface="Average"/>
              </a:endParaRPr>
            </a:p>
          </p:txBody>
        </p:sp>
        <p:sp>
          <p:nvSpPr>
            <p:cNvPr id="135" name="Shape 135"/>
            <p:cNvSpPr txBox="1"/>
            <p:nvPr/>
          </p:nvSpPr>
          <p:spPr>
            <a:xfrm>
              <a:off x="1309975" y="2353800"/>
              <a:ext cx="2773200" cy="435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100">
                  <a:latin typeface="Average"/>
                  <a:ea typeface="Average"/>
                  <a:cs typeface="Average"/>
                  <a:sym typeface="Average"/>
                </a:rPr>
                <a:t>User.Json</a:t>
              </a:r>
            </a:p>
          </p:txBody>
        </p:sp>
      </p:grpSp>
      <p:grpSp>
        <p:nvGrpSpPr>
          <p:cNvPr id="136" name="Shape 136"/>
          <p:cNvGrpSpPr/>
          <p:nvPr/>
        </p:nvGrpSpPr>
        <p:grpSpPr>
          <a:xfrm>
            <a:off x="6086450" y="2991403"/>
            <a:ext cx="2819700" cy="556454"/>
            <a:chOff x="1096025" y="3807275"/>
            <a:chExt cx="2819700" cy="655500"/>
          </a:xfrm>
        </p:grpSpPr>
        <p:sp>
          <p:nvSpPr>
            <p:cNvPr id="137" name="Shape 137"/>
            <p:cNvSpPr/>
            <p:nvPr/>
          </p:nvSpPr>
          <p:spPr>
            <a:xfrm rot="5400000">
              <a:off x="2178125" y="2725175"/>
              <a:ext cx="655500" cy="2819700"/>
            </a:xfrm>
            <a:prstGeom prst="rect">
              <a:avLst/>
            </a:prstGeom>
            <a:gradFill>
              <a:gsLst>
                <a:gs pos="0">
                  <a:srgbClr val="DFE9FB"/>
                </a:gs>
                <a:gs pos="100000">
                  <a:srgbClr val="6E9BE7"/>
                </a:gs>
              </a:gsLst>
              <a:lin ang="5400012" scaled="0"/>
            </a:gradFill>
            <a:ln>
              <a:noFill/>
            </a:ln>
          </p:spPr>
          <p:txBody>
            <a:bodyPr anchorCtr="0" anchor="ctr" bIns="91425" lIns="91425" rIns="91425" wrap="square" tIns="91425">
              <a:noAutofit/>
            </a:bodyPr>
            <a:lstStyle/>
            <a:p>
              <a:pPr indent="0" lvl="0" marL="0">
                <a:spcBef>
                  <a:spcPts val="0"/>
                </a:spcBef>
                <a:buNone/>
              </a:pPr>
              <a:r>
                <a:t/>
              </a:r>
              <a:endParaRPr sz="2100">
                <a:latin typeface="Average"/>
                <a:ea typeface="Average"/>
                <a:cs typeface="Average"/>
                <a:sym typeface="Average"/>
              </a:endParaRPr>
            </a:p>
          </p:txBody>
        </p:sp>
        <p:sp>
          <p:nvSpPr>
            <p:cNvPr id="138" name="Shape 138"/>
            <p:cNvSpPr txBox="1"/>
            <p:nvPr/>
          </p:nvSpPr>
          <p:spPr>
            <a:xfrm>
              <a:off x="1096025" y="3834875"/>
              <a:ext cx="2791800" cy="627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100">
                  <a:latin typeface="Average"/>
                  <a:ea typeface="Average"/>
                  <a:cs typeface="Average"/>
                  <a:sym typeface="Average"/>
                </a:rPr>
                <a:t>Fake Review Label</a:t>
              </a:r>
            </a:p>
          </p:txBody>
        </p:sp>
      </p:grpSp>
      <p:grpSp>
        <p:nvGrpSpPr>
          <p:cNvPr id="139" name="Shape 139"/>
          <p:cNvGrpSpPr/>
          <p:nvPr/>
        </p:nvGrpSpPr>
        <p:grpSpPr>
          <a:xfrm>
            <a:off x="6100550" y="1186178"/>
            <a:ext cx="2828700" cy="644054"/>
            <a:chOff x="5392525" y="1078766"/>
            <a:chExt cx="2828700" cy="845659"/>
          </a:xfrm>
        </p:grpSpPr>
        <p:sp>
          <p:nvSpPr>
            <p:cNvPr id="140" name="Shape 140"/>
            <p:cNvSpPr/>
            <p:nvPr/>
          </p:nvSpPr>
          <p:spPr>
            <a:xfrm rot="5400000">
              <a:off x="6477175" y="180375"/>
              <a:ext cx="659400" cy="2828700"/>
            </a:xfrm>
            <a:prstGeom prst="rect">
              <a:avLst/>
            </a:prstGeom>
            <a:gradFill>
              <a:gsLst>
                <a:gs pos="0">
                  <a:srgbClr val="FDECDB"/>
                </a:gs>
                <a:gs pos="100000">
                  <a:srgbClr val="F0A963"/>
                </a:gs>
              </a:gsLst>
              <a:lin ang="5400012" scaled="0"/>
            </a:gradFill>
            <a:ln>
              <a:noFill/>
            </a:ln>
          </p:spPr>
          <p:txBody>
            <a:bodyPr anchorCtr="0" anchor="ctr" bIns="91425" lIns="91425" rIns="91425" wrap="square" tIns="91425">
              <a:noAutofit/>
            </a:bodyPr>
            <a:lstStyle/>
            <a:p>
              <a:pPr indent="0" lvl="0" marL="0" rtl="0">
                <a:spcBef>
                  <a:spcPts val="0"/>
                </a:spcBef>
                <a:buNone/>
              </a:pPr>
              <a:r>
                <a:t/>
              </a:r>
              <a:endParaRPr sz="2100">
                <a:latin typeface="Average"/>
                <a:ea typeface="Average"/>
                <a:cs typeface="Average"/>
                <a:sym typeface="Average"/>
              </a:endParaRPr>
            </a:p>
          </p:txBody>
        </p:sp>
        <p:sp>
          <p:nvSpPr>
            <p:cNvPr id="141" name="Shape 141"/>
            <p:cNvSpPr txBox="1"/>
            <p:nvPr/>
          </p:nvSpPr>
          <p:spPr>
            <a:xfrm>
              <a:off x="5392525" y="1078766"/>
              <a:ext cx="2801400" cy="697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100">
                  <a:latin typeface="Average"/>
                  <a:ea typeface="Average"/>
                  <a:cs typeface="Average"/>
                  <a:sym typeface="Average"/>
                </a:rPr>
                <a:t>Income &amp; Zipcode</a:t>
              </a:r>
            </a:p>
          </p:txBody>
        </p:sp>
      </p:grpSp>
      <p:grpSp>
        <p:nvGrpSpPr>
          <p:cNvPr id="142" name="Shape 142"/>
          <p:cNvGrpSpPr/>
          <p:nvPr/>
        </p:nvGrpSpPr>
        <p:grpSpPr>
          <a:xfrm>
            <a:off x="3086182" y="1098644"/>
            <a:ext cx="2914289" cy="2859511"/>
            <a:chOff x="2591728" y="407378"/>
            <a:chExt cx="4222383" cy="4122709"/>
          </a:xfrm>
        </p:grpSpPr>
        <p:sp>
          <p:nvSpPr>
            <p:cNvPr id="143" name="Shape 143"/>
            <p:cNvSpPr/>
            <p:nvPr/>
          </p:nvSpPr>
          <p:spPr>
            <a:xfrm>
              <a:off x="2723856" y="582087"/>
              <a:ext cx="3948000" cy="3948000"/>
            </a:xfrm>
            <a:prstGeom prst="ellipse">
              <a:avLst/>
            </a:prstGeom>
            <a:solidFill>
              <a:srgbClr val="FCE8B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44" name="Shape 144"/>
            <p:cNvGrpSpPr/>
            <p:nvPr/>
          </p:nvGrpSpPr>
          <p:grpSpPr>
            <a:xfrm>
              <a:off x="3619861" y="407378"/>
              <a:ext cx="2166000" cy="2166000"/>
              <a:chOff x="3619861" y="407378"/>
              <a:chExt cx="2166000" cy="2166000"/>
            </a:xfrm>
          </p:grpSpPr>
          <p:sp>
            <p:nvSpPr>
              <p:cNvPr id="145" name="Shape 145"/>
              <p:cNvSpPr/>
              <p:nvPr/>
            </p:nvSpPr>
            <p:spPr>
              <a:xfrm>
                <a:off x="3619861" y="407378"/>
                <a:ext cx="2166000" cy="2166000"/>
              </a:xfrm>
              <a:prstGeom prst="ellipse">
                <a:avLst/>
              </a:prstGeom>
              <a:solidFill>
                <a:srgbClr val="F7CB4D"/>
              </a:solidFill>
              <a:ln>
                <a:noFill/>
              </a:ln>
            </p:spPr>
            <p:txBody>
              <a:bodyPr anchorCtr="0" anchor="ctr" bIns="91425" lIns="91425" rIns="91425" wrap="square" tIns="91425">
                <a:noAutofit/>
              </a:bodyPr>
              <a:lstStyle/>
              <a:p>
                <a:pPr indent="0" lvl="0" marL="0">
                  <a:spcBef>
                    <a:spcPts val="0"/>
                  </a:spcBef>
                  <a:buNone/>
                </a:pPr>
                <a:r>
                  <a:t/>
                </a:r>
                <a:endParaRPr/>
              </a:p>
            </p:txBody>
          </p:sp>
          <p:sp>
            <p:nvSpPr>
              <p:cNvPr id="146" name="Shape 146"/>
              <p:cNvSpPr txBox="1"/>
              <p:nvPr/>
            </p:nvSpPr>
            <p:spPr>
              <a:xfrm>
                <a:off x="4024522" y="707737"/>
                <a:ext cx="1328400" cy="661500"/>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b="1" lang="en" sz="1500">
                    <a:solidFill>
                      <a:srgbClr val="383838"/>
                    </a:solidFill>
                    <a:latin typeface="Average"/>
                    <a:ea typeface="Average"/>
                    <a:cs typeface="Average"/>
                    <a:sym typeface="Average"/>
                  </a:rPr>
                  <a:t>Review</a:t>
                </a:r>
                <a:r>
                  <a:rPr b="1" lang="en" sz="1500">
                    <a:solidFill>
                      <a:srgbClr val="383838"/>
                    </a:solidFill>
                    <a:latin typeface="Average"/>
                    <a:ea typeface="Average"/>
                    <a:cs typeface="Average"/>
                    <a:sym typeface="Average"/>
                  </a:rPr>
                  <a:t> </a:t>
                </a:r>
              </a:p>
            </p:txBody>
          </p:sp>
        </p:grpSp>
        <p:grpSp>
          <p:nvGrpSpPr>
            <p:cNvPr id="147" name="Shape 147"/>
            <p:cNvGrpSpPr/>
            <p:nvPr/>
          </p:nvGrpSpPr>
          <p:grpSpPr>
            <a:xfrm>
              <a:off x="4648111" y="1143043"/>
              <a:ext cx="2166000" cy="2166000"/>
              <a:chOff x="4648111" y="1143043"/>
              <a:chExt cx="2166000" cy="2166000"/>
            </a:xfrm>
          </p:grpSpPr>
          <p:sp>
            <p:nvSpPr>
              <p:cNvPr id="148" name="Shape 148"/>
              <p:cNvSpPr/>
              <p:nvPr/>
            </p:nvSpPr>
            <p:spPr>
              <a:xfrm>
                <a:off x="4648111" y="1143043"/>
                <a:ext cx="2166000" cy="2166000"/>
              </a:xfrm>
              <a:prstGeom prst="ellipse">
                <a:avLst/>
              </a:prstGeom>
              <a:solidFill>
                <a:srgbClr val="F4B4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49" name="Shape 149"/>
              <p:cNvSpPr txBox="1"/>
              <p:nvPr/>
            </p:nvSpPr>
            <p:spPr>
              <a:xfrm>
                <a:off x="5149219" y="1669519"/>
                <a:ext cx="1611000" cy="661500"/>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b="1" lang="en" sz="1500">
                    <a:solidFill>
                      <a:srgbClr val="383838"/>
                    </a:solidFill>
                    <a:latin typeface="Average"/>
                    <a:ea typeface="Average"/>
                    <a:cs typeface="Average"/>
                    <a:sym typeface="Average"/>
                  </a:rPr>
                  <a:t>Income &amp; Zipcode</a:t>
                </a:r>
              </a:p>
            </p:txBody>
          </p:sp>
        </p:grpSp>
        <p:grpSp>
          <p:nvGrpSpPr>
            <p:cNvPr id="150" name="Shape 150"/>
            <p:cNvGrpSpPr/>
            <p:nvPr/>
          </p:nvGrpSpPr>
          <p:grpSpPr>
            <a:xfrm>
              <a:off x="4238812" y="2357689"/>
              <a:ext cx="2166000" cy="2166000"/>
              <a:chOff x="4238812" y="2357689"/>
              <a:chExt cx="2166000" cy="2166000"/>
            </a:xfrm>
          </p:grpSpPr>
          <p:sp>
            <p:nvSpPr>
              <p:cNvPr id="151" name="Shape 151"/>
              <p:cNvSpPr/>
              <p:nvPr/>
            </p:nvSpPr>
            <p:spPr>
              <a:xfrm>
                <a:off x="4238812" y="2357689"/>
                <a:ext cx="2166000" cy="2166000"/>
              </a:xfrm>
              <a:prstGeom prst="ellipse">
                <a:avLst/>
              </a:prstGeom>
              <a:solidFill>
                <a:srgbClr val="F093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52" name="Shape 152"/>
              <p:cNvSpPr txBox="1"/>
              <p:nvPr/>
            </p:nvSpPr>
            <p:spPr>
              <a:xfrm>
                <a:off x="5047891" y="3185187"/>
                <a:ext cx="1328400" cy="661500"/>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b="1" lang="en" sz="1500">
                    <a:solidFill>
                      <a:srgbClr val="383838"/>
                    </a:solidFill>
                    <a:latin typeface="Average"/>
                    <a:ea typeface="Average"/>
                    <a:cs typeface="Average"/>
                    <a:sym typeface="Average"/>
                  </a:rPr>
                  <a:t>Fake Review Label</a:t>
                </a:r>
                <a:r>
                  <a:rPr b="1" lang="en" sz="1500">
                    <a:solidFill>
                      <a:srgbClr val="383838"/>
                    </a:solidFill>
                    <a:latin typeface="Average"/>
                    <a:ea typeface="Average"/>
                    <a:cs typeface="Average"/>
                    <a:sym typeface="Average"/>
                  </a:rPr>
                  <a:t> </a:t>
                </a:r>
              </a:p>
            </p:txBody>
          </p:sp>
        </p:grpSp>
        <p:grpSp>
          <p:nvGrpSpPr>
            <p:cNvPr id="153" name="Shape 153"/>
            <p:cNvGrpSpPr/>
            <p:nvPr/>
          </p:nvGrpSpPr>
          <p:grpSpPr>
            <a:xfrm>
              <a:off x="2983201" y="2357790"/>
              <a:ext cx="2166000" cy="2166000"/>
              <a:chOff x="2983201" y="2357790"/>
              <a:chExt cx="2166000" cy="2166000"/>
            </a:xfrm>
          </p:grpSpPr>
          <p:sp>
            <p:nvSpPr>
              <p:cNvPr id="154" name="Shape 154"/>
              <p:cNvSpPr/>
              <p:nvPr/>
            </p:nvSpPr>
            <p:spPr>
              <a:xfrm>
                <a:off x="2983201" y="2357790"/>
                <a:ext cx="2166000" cy="2166000"/>
              </a:xfrm>
              <a:prstGeom prst="ellipse">
                <a:avLst/>
              </a:prstGeom>
              <a:solidFill>
                <a:srgbClr val="F7CB4D"/>
              </a:solidFill>
              <a:ln>
                <a:noFill/>
              </a:ln>
            </p:spPr>
            <p:txBody>
              <a:bodyPr anchorCtr="0" anchor="ctr" bIns="91425" lIns="91425" rIns="91425" wrap="square" tIns="91425">
                <a:noAutofit/>
              </a:bodyPr>
              <a:lstStyle/>
              <a:p>
                <a:pPr indent="0" lvl="0" marL="0">
                  <a:spcBef>
                    <a:spcPts val="0"/>
                  </a:spcBef>
                  <a:buNone/>
                </a:pPr>
                <a:r>
                  <a:t/>
                </a:r>
                <a:endParaRPr/>
              </a:p>
            </p:txBody>
          </p:sp>
          <p:sp>
            <p:nvSpPr>
              <p:cNvPr id="155" name="Shape 155"/>
              <p:cNvSpPr txBox="1"/>
              <p:nvPr/>
            </p:nvSpPr>
            <p:spPr>
              <a:xfrm>
                <a:off x="3402006" y="3338045"/>
                <a:ext cx="1328400" cy="661500"/>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b="1" lang="en" sz="1500">
                    <a:solidFill>
                      <a:srgbClr val="383838"/>
                    </a:solidFill>
                    <a:latin typeface="Average"/>
                    <a:ea typeface="Average"/>
                    <a:cs typeface="Average"/>
                    <a:sym typeface="Average"/>
                  </a:rPr>
                  <a:t>User</a:t>
                </a:r>
                <a:r>
                  <a:rPr b="1" lang="en" sz="1500">
                    <a:solidFill>
                      <a:srgbClr val="383838"/>
                    </a:solidFill>
                    <a:latin typeface="Average"/>
                    <a:ea typeface="Average"/>
                    <a:cs typeface="Average"/>
                    <a:sym typeface="Average"/>
                  </a:rPr>
                  <a:t> </a:t>
                </a:r>
              </a:p>
            </p:txBody>
          </p:sp>
        </p:grpSp>
        <p:grpSp>
          <p:nvGrpSpPr>
            <p:cNvPr id="156" name="Shape 156"/>
            <p:cNvGrpSpPr/>
            <p:nvPr/>
          </p:nvGrpSpPr>
          <p:grpSpPr>
            <a:xfrm>
              <a:off x="2591728" y="1143012"/>
              <a:ext cx="2166000" cy="2166000"/>
              <a:chOff x="2591728" y="1143012"/>
              <a:chExt cx="2166000" cy="2166000"/>
            </a:xfrm>
          </p:grpSpPr>
          <p:sp>
            <p:nvSpPr>
              <p:cNvPr id="157" name="Shape 157"/>
              <p:cNvSpPr/>
              <p:nvPr/>
            </p:nvSpPr>
            <p:spPr>
              <a:xfrm>
                <a:off x="2591728" y="1143012"/>
                <a:ext cx="2166000" cy="2166000"/>
              </a:xfrm>
              <a:prstGeom prst="ellipse">
                <a:avLst/>
              </a:prstGeom>
              <a:solidFill>
                <a:srgbClr val="F4B4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58" name="Shape 158"/>
              <p:cNvSpPr txBox="1"/>
              <p:nvPr/>
            </p:nvSpPr>
            <p:spPr>
              <a:xfrm>
                <a:off x="2791964" y="1895317"/>
                <a:ext cx="1328400" cy="661500"/>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b="1" lang="en" sz="1500">
                    <a:solidFill>
                      <a:srgbClr val="383838"/>
                    </a:solidFill>
                    <a:latin typeface="Average"/>
                    <a:ea typeface="Average"/>
                    <a:cs typeface="Average"/>
                    <a:sym typeface="Average"/>
                  </a:rPr>
                  <a:t>Business</a:t>
                </a:r>
                <a:r>
                  <a:rPr b="1" lang="en" sz="1500">
                    <a:solidFill>
                      <a:srgbClr val="383838"/>
                    </a:solidFill>
                    <a:latin typeface="Average"/>
                    <a:ea typeface="Average"/>
                    <a:cs typeface="Average"/>
                    <a:sym typeface="Average"/>
                  </a:rPr>
                  <a:t> </a:t>
                </a:r>
              </a:p>
            </p:txBody>
          </p:sp>
        </p:grpSp>
        <p:sp>
          <p:nvSpPr>
            <p:cNvPr id="159" name="Shape 159"/>
            <p:cNvSpPr/>
            <p:nvPr/>
          </p:nvSpPr>
          <p:spPr>
            <a:xfrm>
              <a:off x="4084942" y="1943171"/>
              <a:ext cx="1225800" cy="1225800"/>
            </a:xfrm>
            <a:prstGeom prst="ellipse">
              <a:avLst/>
            </a:prstGeom>
            <a:solidFill>
              <a:srgbClr val="FCE8B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0" name="Shape 160"/>
          <p:cNvSpPr txBox="1"/>
          <p:nvPr/>
        </p:nvSpPr>
        <p:spPr>
          <a:xfrm>
            <a:off x="-58125" y="4502575"/>
            <a:ext cx="8805000" cy="978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 Statistics | Machine Learning | Visualization | Conclusion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4" name="Shape 164"/>
        <p:cNvGrpSpPr/>
        <p:nvPr/>
      </p:nvGrpSpPr>
      <p:grpSpPr>
        <a:xfrm>
          <a:off x="0" y="0"/>
          <a:ext cx="0" cy="0"/>
          <a:chOff x="0" y="0"/>
          <a:chExt cx="0" cy="0"/>
        </a:xfrm>
      </p:grpSpPr>
      <p:sp>
        <p:nvSpPr>
          <p:cNvPr id="165" name="Shape 165"/>
          <p:cNvSpPr txBox="1"/>
          <p:nvPr/>
        </p:nvSpPr>
        <p:spPr>
          <a:xfrm>
            <a:off x="678100" y="1231800"/>
            <a:ext cx="4574400" cy="2679900"/>
          </a:xfrm>
          <a:prstGeom prst="rect">
            <a:avLst/>
          </a:prstGeom>
          <a:noFill/>
          <a:ln>
            <a:noFill/>
          </a:ln>
        </p:spPr>
        <p:txBody>
          <a:bodyPr anchorCtr="0" anchor="t" bIns="91425" lIns="91425" rIns="91425" wrap="square" tIns="91425">
            <a:noAutofit/>
          </a:bodyPr>
          <a:lstStyle/>
          <a:p>
            <a:pPr indent="0" lvl="0" marL="0" rtl="0">
              <a:lnSpc>
                <a:spcPct val="200000"/>
              </a:lnSpc>
              <a:spcBef>
                <a:spcPts val="0"/>
              </a:spcBef>
              <a:buNone/>
            </a:pPr>
            <a:r>
              <a:rPr b="1" lang="en" sz="1800">
                <a:solidFill>
                  <a:srgbClr val="B45F06"/>
                </a:solidFill>
                <a:latin typeface="Average"/>
                <a:ea typeface="Average"/>
                <a:cs typeface="Average"/>
                <a:sym typeface="Average"/>
              </a:rPr>
              <a:t>Business: </a:t>
            </a:r>
            <a:r>
              <a:rPr lang="en" sz="1800">
                <a:solidFill>
                  <a:srgbClr val="B45F06"/>
                </a:solidFill>
                <a:latin typeface="Average"/>
                <a:ea typeface="Average"/>
                <a:cs typeface="Average"/>
                <a:sym typeface="Average"/>
              </a:rPr>
              <a:t> 156, 639                 21, 380 </a:t>
            </a:r>
            <a:r>
              <a:rPr lang="en" sz="1800">
                <a:solidFill>
                  <a:srgbClr val="FFD966"/>
                </a:solidFill>
                <a:latin typeface="Average"/>
                <a:ea typeface="Average"/>
                <a:cs typeface="Average"/>
                <a:sym typeface="Average"/>
              </a:rPr>
              <a:t> </a:t>
            </a:r>
          </a:p>
          <a:p>
            <a:pPr indent="-342900" lvl="0" marL="457200" rtl="0">
              <a:lnSpc>
                <a:spcPct val="200000"/>
              </a:lnSpc>
              <a:spcBef>
                <a:spcPts val="0"/>
              </a:spcBef>
              <a:spcAft>
                <a:spcPts val="0"/>
              </a:spcAft>
              <a:buSzPts val="1800"/>
              <a:buFont typeface="Average"/>
              <a:buChar char="❖"/>
            </a:pPr>
            <a:r>
              <a:rPr lang="en" sz="1800">
                <a:latin typeface="Average"/>
                <a:ea typeface="Average"/>
                <a:cs typeface="Average"/>
                <a:sym typeface="Average"/>
              </a:rPr>
              <a:t>Restaurant / is_open</a:t>
            </a:r>
          </a:p>
          <a:p>
            <a:pPr indent="-342900" lvl="0" marL="457200" rtl="0">
              <a:lnSpc>
                <a:spcPct val="200000"/>
              </a:lnSpc>
              <a:spcBef>
                <a:spcPts val="0"/>
              </a:spcBef>
              <a:buClr>
                <a:srgbClr val="000000"/>
              </a:buClr>
              <a:buSzPts val="1800"/>
              <a:buFont typeface="Average"/>
              <a:buChar char="❖"/>
            </a:pPr>
            <a:r>
              <a:rPr lang="en" sz="1800">
                <a:latin typeface="Average"/>
                <a:ea typeface="Average"/>
                <a:cs typeface="Average"/>
                <a:sym typeface="Average"/>
              </a:rPr>
              <a:t>PA, NV, NC, IL, OH, and AZ</a:t>
            </a:r>
          </a:p>
          <a:p>
            <a:pPr indent="0" lvl="0" marL="0" rtl="0">
              <a:lnSpc>
                <a:spcPct val="200000"/>
              </a:lnSpc>
              <a:spcBef>
                <a:spcPts val="0"/>
              </a:spcBef>
              <a:buNone/>
            </a:pPr>
            <a:r>
              <a:rPr b="1" lang="en" sz="1800">
                <a:solidFill>
                  <a:srgbClr val="B45F06"/>
                </a:solidFill>
                <a:latin typeface="Average"/>
                <a:ea typeface="Average"/>
                <a:cs typeface="Average"/>
                <a:sym typeface="Average"/>
              </a:rPr>
              <a:t>Review: </a:t>
            </a:r>
            <a:r>
              <a:rPr lang="en" sz="1800">
                <a:solidFill>
                  <a:srgbClr val="B45F06"/>
                </a:solidFill>
                <a:latin typeface="Average"/>
                <a:ea typeface="Average"/>
                <a:cs typeface="Average"/>
                <a:sym typeface="Average"/>
              </a:rPr>
              <a:t>  4,736,897               1,978,502</a:t>
            </a:r>
          </a:p>
          <a:p>
            <a:pPr indent="0" lvl="0" marL="0" rtl="0">
              <a:lnSpc>
                <a:spcPct val="200000"/>
              </a:lnSpc>
              <a:spcBef>
                <a:spcPts val="0"/>
              </a:spcBef>
              <a:buNone/>
            </a:pPr>
            <a:r>
              <a:rPr lang="en" sz="1800">
                <a:latin typeface="Average"/>
                <a:ea typeface="Average"/>
                <a:cs typeface="Average"/>
                <a:sym typeface="Average"/>
              </a:rPr>
              <a:t> </a:t>
            </a:r>
          </a:p>
          <a:p>
            <a:pPr indent="0" lvl="0" marL="0">
              <a:spcBef>
                <a:spcPts val="0"/>
              </a:spcBef>
              <a:buNone/>
            </a:pPr>
            <a:r>
              <a:t/>
            </a:r>
            <a:endParaRPr sz="1800">
              <a:latin typeface="Average"/>
              <a:ea typeface="Average"/>
              <a:cs typeface="Average"/>
              <a:sym typeface="Average"/>
            </a:endParaRPr>
          </a:p>
        </p:txBody>
      </p:sp>
      <p:pic>
        <p:nvPicPr>
          <p:cNvPr id="166" name="Shape 166"/>
          <p:cNvPicPr preferRelativeResize="0"/>
          <p:nvPr/>
        </p:nvPicPr>
        <p:blipFill>
          <a:blip r:embed="rId3">
            <a:alphaModFix/>
          </a:blip>
          <a:stretch>
            <a:fillRect/>
          </a:stretch>
        </p:blipFill>
        <p:spPr>
          <a:xfrm>
            <a:off x="5357725" y="2705575"/>
            <a:ext cx="3513250" cy="1756625"/>
          </a:xfrm>
          <a:prstGeom prst="rect">
            <a:avLst/>
          </a:prstGeom>
          <a:noFill/>
          <a:ln>
            <a:noFill/>
          </a:ln>
        </p:spPr>
      </p:pic>
      <p:cxnSp>
        <p:nvCxnSpPr>
          <p:cNvPr id="167" name="Shape 167"/>
          <p:cNvCxnSpPr/>
          <p:nvPr/>
        </p:nvCxnSpPr>
        <p:spPr>
          <a:xfrm>
            <a:off x="2735575" y="1484325"/>
            <a:ext cx="546300" cy="0"/>
          </a:xfrm>
          <a:prstGeom prst="straightConnector1">
            <a:avLst/>
          </a:prstGeom>
          <a:noFill/>
          <a:ln cap="flat" cmpd="sng" w="9525">
            <a:solidFill>
              <a:schemeClr val="dk2"/>
            </a:solidFill>
            <a:prstDash val="solid"/>
            <a:round/>
            <a:headEnd len="lg" w="lg" type="none"/>
            <a:tailEnd len="lg" w="lg" type="triangle"/>
          </a:ln>
        </p:spPr>
      </p:cxnSp>
      <p:cxnSp>
        <p:nvCxnSpPr>
          <p:cNvPr id="168" name="Shape 168"/>
          <p:cNvCxnSpPr/>
          <p:nvPr/>
        </p:nvCxnSpPr>
        <p:spPr>
          <a:xfrm>
            <a:off x="2692150" y="3162250"/>
            <a:ext cx="546300" cy="0"/>
          </a:xfrm>
          <a:prstGeom prst="straightConnector1">
            <a:avLst/>
          </a:prstGeom>
          <a:noFill/>
          <a:ln cap="flat" cmpd="sng" w="9525">
            <a:solidFill>
              <a:schemeClr val="dk2"/>
            </a:solidFill>
            <a:prstDash val="solid"/>
            <a:round/>
            <a:headEnd len="lg" w="lg" type="none"/>
            <a:tailEnd len="lg" w="lg" type="triangle"/>
          </a:ln>
        </p:spPr>
      </p:cxnSp>
      <p:sp>
        <p:nvSpPr>
          <p:cNvPr id="169" name="Shape 169"/>
          <p:cNvSpPr txBox="1"/>
          <p:nvPr>
            <p:ph type="title"/>
          </p:nvPr>
        </p:nvSpPr>
        <p:spPr>
          <a:xfrm>
            <a:off x="370175" y="98250"/>
            <a:ext cx="5082600" cy="572700"/>
          </a:xfrm>
          <a:prstGeom prst="rect">
            <a:avLst/>
          </a:prstGeom>
          <a:noFill/>
        </p:spPr>
        <p:txBody>
          <a:bodyPr anchorCtr="0" anchor="t" bIns="91425" lIns="91425" rIns="91425" wrap="square" tIns="91425">
            <a:noAutofit/>
          </a:bodyPr>
          <a:lstStyle/>
          <a:p>
            <a:pPr indent="0" lvl="0" marL="0" rtl="0">
              <a:spcBef>
                <a:spcPts val="0"/>
              </a:spcBef>
              <a:buNone/>
            </a:pPr>
            <a:r>
              <a:rPr lang="en">
                <a:solidFill>
                  <a:srgbClr val="000000"/>
                </a:solidFill>
              </a:rPr>
              <a:t>Data Cleaning I</a:t>
            </a:r>
            <a:r>
              <a:rPr lang="en"/>
              <a:t>nformationz</a:t>
            </a:r>
          </a:p>
        </p:txBody>
      </p:sp>
      <p:sp>
        <p:nvSpPr>
          <p:cNvPr id="170" name="Shape 170"/>
          <p:cNvSpPr txBox="1"/>
          <p:nvPr/>
        </p:nvSpPr>
        <p:spPr>
          <a:xfrm>
            <a:off x="-38750" y="4472550"/>
            <a:ext cx="8805000" cy="978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 Statistics | Machine Learning | Visualization | Conclusion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4" name="Shape 174"/>
        <p:cNvGrpSpPr/>
        <p:nvPr/>
      </p:nvGrpSpPr>
      <p:grpSpPr>
        <a:xfrm>
          <a:off x="0" y="0"/>
          <a:ext cx="0" cy="0"/>
          <a:chOff x="0" y="0"/>
          <a:chExt cx="0" cy="0"/>
        </a:xfrm>
      </p:grpSpPr>
      <p:sp>
        <p:nvSpPr>
          <p:cNvPr id="175" name="Shape 175"/>
          <p:cNvSpPr txBox="1"/>
          <p:nvPr/>
        </p:nvSpPr>
        <p:spPr>
          <a:xfrm>
            <a:off x="227425" y="670950"/>
            <a:ext cx="4300200" cy="572700"/>
          </a:xfrm>
          <a:prstGeom prst="rect">
            <a:avLst/>
          </a:prstGeom>
          <a:noFill/>
          <a:ln>
            <a:noFill/>
          </a:ln>
        </p:spPr>
        <p:txBody>
          <a:bodyPr anchorCtr="0" anchor="t" bIns="91425" lIns="91425" rIns="91425" wrap="square" tIns="91425">
            <a:noAutofit/>
          </a:bodyPr>
          <a:lstStyle/>
          <a:p>
            <a:pPr indent="0" lvl="0" marL="0" rtl="0">
              <a:lnSpc>
                <a:spcPct val="200000"/>
              </a:lnSpc>
              <a:spcBef>
                <a:spcPts val="0"/>
              </a:spcBef>
              <a:buNone/>
            </a:pPr>
            <a:r>
              <a:rPr b="1" lang="en" sz="2000">
                <a:solidFill>
                  <a:srgbClr val="B45F06"/>
                </a:solidFill>
                <a:latin typeface="Average"/>
                <a:ea typeface="Average"/>
                <a:cs typeface="Average"/>
                <a:sym typeface="Average"/>
              </a:rPr>
              <a:t>Income_Zipcode Cleaning Process</a:t>
            </a:r>
          </a:p>
          <a:p>
            <a:pPr indent="0" lvl="0" marL="0" rtl="0">
              <a:lnSpc>
                <a:spcPct val="200000"/>
              </a:lnSpc>
              <a:spcBef>
                <a:spcPts val="0"/>
              </a:spcBef>
              <a:buNone/>
            </a:pPr>
            <a:r>
              <a:rPr lang="en" sz="1800">
                <a:latin typeface="Average"/>
                <a:ea typeface="Average"/>
                <a:cs typeface="Average"/>
                <a:sym typeface="Average"/>
              </a:rPr>
              <a:t> </a:t>
            </a:r>
          </a:p>
          <a:p>
            <a:pPr indent="0" lvl="0" marL="0" rtl="0">
              <a:spcBef>
                <a:spcPts val="0"/>
              </a:spcBef>
              <a:buNone/>
            </a:pPr>
            <a:r>
              <a:t/>
            </a:r>
            <a:endParaRPr sz="1800">
              <a:latin typeface="Average"/>
              <a:ea typeface="Average"/>
              <a:cs typeface="Average"/>
              <a:sym typeface="Average"/>
            </a:endParaRPr>
          </a:p>
        </p:txBody>
      </p:sp>
      <p:pic>
        <p:nvPicPr>
          <p:cNvPr id="176" name="Shape 176"/>
          <p:cNvPicPr preferRelativeResize="0"/>
          <p:nvPr/>
        </p:nvPicPr>
        <p:blipFill>
          <a:blip r:embed="rId3">
            <a:alphaModFix/>
          </a:blip>
          <a:stretch>
            <a:fillRect/>
          </a:stretch>
        </p:blipFill>
        <p:spPr>
          <a:xfrm>
            <a:off x="5441125" y="2750250"/>
            <a:ext cx="3513250" cy="1756625"/>
          </a:xfrm>
          <a:prstGeom prst="rect">
            <a:avLst/>
          </a:prstGeom>
          <a:noFill/>
          <a:ln>
            <a:noFill/>
          </a:ln>
        </p:spPr>
      </p:pic>
      <p:sp>
        <p:nvSpPr>
          <p:cNvPr id="177" name="Shape 177"/>
          <p:cNvSpPr txBox="1"/>
          <p:nvPr>
            <p:ph type="title"/>
          </p:nvPr>
        </p:nvSpPr>
        <p:spPr>
          <a:xfrm>
            <a:off x="227425" y="98250"/>
            <a:ext cx="5082600" cy="572700"/>
          </a:xfrm>
          <a:prstGeom prst="rect">
            <a:avLst/>
          </a:prstGeom>
          <a:noFill/>
        </p:spPr>
        <p:txBody>
          <a:bodyPr anchorCtr="0" anchor="t" bIns="91425" lIns="91425" rIns="91425" wrap="square" tIns="91425">
            <a:noAutofit/>
          </a:bodyPr>
          <a:lstStyle/>
          <a:p>
            <a:pPr indent="0" lvl="0" marL="0" rtl="0">
              <a:spcBef>
                <a:spcPts val="0"/>
              </a:spcBef>
              <a:buNone/>
            </a:pPr>
            <a:r>
              <a:rPr lang="en">
                <a:solidFill>
                  <a:srgbClr val="000000"/>
                </a:solidFill>
              </a:rPr>
              <a:t>Data Cleaning II</a:t>
            </a:r>
            <a:r>
              <a:rPr lang="en"/>
              <a:t>nformationz</a:t>
            </a:r>
          </a:p>
        </p:txBody>
      </p:sp>
      <p:sp>
        <p:nvSpPr>
          <p:cNvPr id="178" name="Shape 178"/>
          <p:cNvSpPr txBox="1"/>
          <p:nvPr/>
        </p:nvSpPr>
        <p:spPr>
          <a:xfrm>
            <a:off x="6975875" y="882150"/>
            <a:ext cx="1978500" cy="1868100"/>
          </a:xfrm>
          <a:prstGeom prst="rect">
            <a:avLst/>
          </a:prstGeom>
          <a:solidFill>
            <a:srgbClr val="EAD1DC"/>
          </a:solidFill>
          <a:ln cap="flat" cmpd="sng" w="38100">
            <a:solidFill>
              <a:srgbClr val="990000"/>
            </a:solidFill>
            <a:prstDash val="lgDashDot"/>
            <a:round/>
            <a:headEnd len="med" w="med" type="none"/>
            <a:tailEnd len="med" w="med" type="none"/>
          </a:ln>
        </p:spPr>
        <p:txBody>
          <a:bodyPr anchorCtr="0" anchor="t" bIns="91425" lIns="91425" rIns="91425" wrap="square" tIns="91425">
            <a:noAutofit/>
          </a:bodyPr>
          <a:lstStyle/>
          <a:p>
            <a:pPr indent="0" lvl="0" marL="0">
              <a:spcBef>
                <a:spcPts val="0"/>
              </a:spcBef>
              <a:buNone/>
            </a:pPr>
            <a:r>
              <a:rPr lang="en"/>
              <a:t>Merge Income data and zipcode data by their unique combination of county and state name</a:t>
            </a:r>
          </a:p>
          <a:p>
            <a:pPr indent="0" lvl="0" marL="0">
              <a:spcBef>
                <a:spcPts val="0"/>
              </a:spcBef>
              <a:buNone/>
            </a:pPr>
            <a:r>
              <a:t/>
            </a:r>
            <a:endParaRPr/>
          </a:p>
        </p:txBody>
      </p:sp>
      <p:sp>
        <p:nvSpPr>
          <p:cNvPr id="179" name="Shape 179"/>
          <p:cNvSpPr txBox="1"/>
          <p:nvPr/>
        </p:nvSpPr>
        <p:spPr>
          <a:xfrm>
            <a:off x="179725" y="3508925"/>
            <a:ext cx="5178000" cy="1077300"/>
          </a:xfrm>
          <a:prstGeom prst="rect">
            <a:avLst/>
          </a:prstGeom>
          <a:solidFill>
            <a:srgbClr val="D0E0E3"/>
          </a:solidFill>
          <a:ln cap="flat" cmpd="sng" w="38100">
            <a:solidFill>
              <a:srgbClr val="134F5C"/>
            </a:solidFill>
            <a:prstDash val="dash"/>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Goal</a:t>
            </a:r>
          </a:p>
          <a:p>
            <a:pPr indent="-317500" lvl="0" marL="457200" rtl="0">
              <a:spcBef>
                <a:spcPts val="0"/>
              </a:spcBef>
              <a:buSzPts val="1400"/>
              <a:buAutoNum type="arabicPeriod"/>
            </a:pPr>
            <a:r>
              <a:rPr lang="en"/>
              <a:t>To understand how income vary from city to city (or county to county) </a:t>
            </a:r>
          </a:p>
          <a:p>
            <a:pPr indent="-317500" lvl="0" marL="457200" rtl="0">
              <a:spcBef>
                <a:spcPts val="0"/>
              </a:spcBef>
              <a:buSzPts val="1400"/>
              <a:buAutoNum type="arabicPeriod"/>
            </a:pPr>
            <a:r>
              <a:rPr lang="en"/>
              <a:t>Able to compare with restaurants’ price range with that county’s income level</a:t>
            </a:r>
          </a:p>
        </p:txBody>
      </p:sp>
      <p:grpSp>
        <p:nvGrpSpPr>
          <p:cNvPr id="180" name="Shape 180"/>
          <p:cNvGrpSpPr/>
          <p:nvPr/>
        </p:nvGrpSpPr>
        <p:grpSpPr>
          <a:xfrm>
            <a:off x="-87166" y="1020468"/>
            <a:ext cx="7063029" cy="2488450"/>
            <a:chOff x="-87166" y="1255393"/>
            <a:chExt cx="7063029" cy="2488450"/>
          </a:xfrm>
        </p:grpSpPr>
        <p:grpSp>
          <p:nvGrpSpPr>
            <p:cNvPr id="181" name="Shape 181"/>
            <p:cNvGrpSpPr/>
            <p:nvPr/>
          </p:nvGrpSpPr>
          <p:grpSpPr>
            <a:xfrm>
              <a:off x="2139226" y="1255393"/>
              <a:ext cx="2460300" cy="2460300"/>
              <a:chOff x="3269751" y="1318143"/>
              <a:chExt cx="2460300" cy="2460300"/>
            </a:xfrm>
          </p:grpSpPr>
          <p:sp>
            <p:nvSpPr>
              <p:cNvPr id="182" name="Shape 182"/>
              <p:cNvSpPr/>
              <p:nvPr/>
            </p:nvSpPr>
            <p:spPr>
              <a:xfrm rot="2700000">
                <a:off x="4255100" y="1053398"/>
                <a:ext cx="489601" cy="2989789"/>
              </a:xfrm>
              <a:prstGeom prst="roundRect">
                <a:avLst>
                  <a:gd fmla="val 50000" name="adj"/>
                </a:avLst>
              </a:prstGeom>
              <a:solidFill>
                <a:srgbClr val="00796B"/>
              </a:solidFill>
              <a:ln>
                <a:noFill/>
              </a:ln>
            </p:spPr>
            <p:txBody>
              <a:bodyPr anchorCtr="0" anchor="ctr" bIns="91425" lIns="91425" rIns="91425" wrap="square" tIns="91425">
                <a:noAutofit/>
              </a:bodyPr>
              <a:lstStyle/>
              <a:p>
                <a:pPr indent="0" lvl="0" marL="0">
                  <a:spcBef>
                    <a:spcPts val="0"/>
                  </a:spcBef>
                  <a:buNone/>
                </a:pPr>
                <a:r>
                  <a:t/>
                </a:r>
                <a:endParaRPr/>
              </a:p>
            </p:txBody>
          </p:sp>
          <p:sp>
            <p:nvSpPr>
              <p:cNvPr id="183" name="Shape 183"/>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rIns="91425" wrap="square" tIns="91425">
                <a:noAutofit/>
              </a:bodyPr>
              <a:lstStyle/>
              <a:p>
                <a:pPr indent="0" lvl="0" marL="0">
                  <a:spcBef>
                    <a:spcPts val="0"/>
                  </a:spcBef>
                  <a:buNone/>
                </a:pPr>
                <a:r>
                  <a:rPr b="1" lang="en" sz="900">
                    <a:solidFill>
                      <a:srgbClr val="00796B"/>
                    </a:solidFill>
                    <a:latin typeface="Roboto"/>
                    <a:ea typeface="Roboto"/>
                    <a:cs typeface="Roboto"/>
                    <a:sym typeface="Roboto"/>
                  </a:rPr>
                  <a:t>3</a:t>
                </a:r>
              </a:p>
            </p:txBody>
          </p:sp>
          <p:sp>
            <p:nvSpPr>
              <p:cNvPr id="184" name="Shape 184"/>
              <p:cNvSpPr txBox="1"/>
              <p:nvPr/>
            </p:nvSpPr>
            <p:spPr>
              <a:xfrm rot="-2700000">
                <a:off x="3404724" y="2302799"/>
                <a:ext cx="2362302" cy="342805"/>
              </a:xfrm>
              <a:prstGeom prst="rect">
                <a:avLst/>
              </a:prstGeom>
              <a:noFill/>
              <a:ln>
                <a:noFill/>
              </a:ln>
            </p:spPr>
            <p:txBody>
              <a:bodyPr anchorCtr="0" anchor="ctr" bIns="91425" lIns="91425" rIns="91425" wrap="square" tIns="91425">
                <a:noAutofit/>
              </a:bodyPr>
              <a:lstStyle/>
              <a:p>
                <a:pPr indent="-69850" lvl="0" marL="0">
                  <a:lnSpc>
                    <a:spcPct val="115000"/>
                  </a:lnSpc>
                  <a:spcBef>
                    <a:spcPts val="0"/>
                  </a:spcBef>
                  <a:buSzPts val="1100"/>
                  <a:buNone/>
                </a:pPr>
                <a:r>
                  <a:rPr b="1" lang="en" sz="1200">
                    <a:solidFill>
                      <a:srgbClr val="FFFFFF"/>
                    </a:solidFill>
                    <a:latin typeface="Roboto"/>
                    <a:ea typeface="Roboto"/>
                    <a:cs typeface="Roboto"/>
                    <a:sym typeface="Roboto"/>
                  </a:rPr>
                  <a:t>County without “county” suffix</a:t>
                </a:r>
              </a:p>
            </p:txBody>
          </p:sp>
        </p:grpSp>
        <p:grpSp>
          <p:nvGrpSpPr>
            <p:cNvPr id="185" name="Shape 185"/>
            <p:cNvGrpSpPr/>
            <p:nvPr/>
          </p:nvGrpSpPr>
          <p:grpSpPr>
            <a:xfrm>
              <a:off x="992401" y="1255393"/>
              <a:ext cx="2460300" cy="2460300"/>
              <a:chOff x="1776626" y="1318143"/>
              <a:chExt cx="2460300" cy="2460300"/>
            </a:xfrm>
          </p:grpSpPr>
          <p:grpSp>
            <p:nvGrpSpPr>
              <p:cNvPr id="186" name="Shape 186"/>
              <p:cNvGrpSpPr/>
              <p:nvPr/>
            </p:nvGrpSpPr>
            <p:grpSpPr>
              <a:xfrm>
                <a:off x="1776626" y="1318143"/>
                <a:ext cx="2460300" cy="2460300"/>
                <a:chOff x="1776626" y="1318143"/>
                <a:chExt cx="2460300" cy="2460300"/>
              </a:xfrm>
            </p:grpSpPr>
            <p:sp>
              <p:nvSpPr>
                <p:cNvPr id="187" name="Shape 187"/>
                <p:cNvSpPr/>
                <p:nvPr/>
              </p:nvSpPr>
              <p:spPr>
                <a:xfrm rot="2700000">
                  <a:off x="2761975" y="1053398"/>
                  <a:ext cx="489601" cy="2989789"/>
                </a:xfrm>
                <a:prstGeom prst="roundRect">
                  <a:avLst>
                    <a:gd fmla="val 50000" name="adj"/>
                  </a:avLst>
                </a:prstGeom>
                <a:solidFill>
                  <a:srgbClr val="00695C"/>
                </a:solidFill>
                <a:ln>
                  <a:noFill/>
                </a:ln>
              </p:spPr>
              <p:txBody>
                <a:bodyPr anchorCtr="0" anchor="ctr" bIns="91425" lIns="91425" rIns="91425" wrap="square" tIns="91425">
                  <a:noAutofit/>
                </a:bodyPr>
                <a:lstStyle/>
                <a:p>
                  <a:pPr indent="0" lvl="0" marL="0">
                    <a:spcBef>
                      <a:spcPts val="0"/>
                    </a:spcBef>
                    <a:buNone/>
                  </a:pPr>
                  <a:r>
                    <a:t/>
                  </a:r>
                  <a:endParaRPr/>
                </a:p>
              </p:txBody>
            </p:sp>
            <p:sp>
              <p:nvSpPr>
                <p:cNvPr id="188" name="Shape 188"/>
                <p:cNvSpPr txBox="1"/>
                <p:nvPr/>
              </p:nvSpPr>
              <p:spPr>
                <a:xfrm rot="-2700000">
                  <a:off x="1949483" y="2262310"/>
                  <a:ext cx="2531584" cy="358079"/>
                </a:xfrm>
                <a:prstGeom prst="rect">
                  <a:avLst/>
                </a:prstGeom>
                <a:noFill/>
                <a:ln>
                  <a:noFill/>
                </a:ln>
              </p:spPr>
              <p:txBody>
                <a:bodyPr anchorCtr="0" anchor="ctr" bIns="91425" lIns="91425" rIns="91425" wrap="square" tIns="91425">
                  <a:noAutofit/>
                </a:bodyPr>
                <a:lstStyle/>
                <a:p>
                  <a:pPr indent="0" lvl="0" marL="0" rtl="0">
                    <a:spcBef>
                      <a:spcPts val="0"/>
                    </a:spcBef>
                    <a:buNone/>
                  </a:pPr>
                  <a:r>
                    <a:rPr b="1" lang="en" sz="1200">
                      <a:solidFill>
                        <a:srgbClr val="FFFFFF"/>
                      </a:solidFill>
                      <a:latin typeface="Roboto"/>
                      <a:ea typeface="Roboto"/>
                      <a:cs typeface="Roboto"/>
                      <a:sym typeface="Roboto"/>
                    </a:rPr>
                    <a:t>State names change to shorthand</a:t>
                  </a:r>
                </a:p>
                <a:p>
                  <a:pPr indent="-69850" lvl="0" marL="0">
                    <a:lnSpc>
                      <a:spcPct val="115000"/>
                    </a:lnSpc>
                    <a:spcBef>
                      <a:spcPts val="0"/>
                    </a:spcBef>
                    <a:buSzPts val="1100"/>
                    <a:buNone/>
                  </a:pPr>
                  <a:r>
                    <a:t/>
                  </a:r>
                  <a:endParaRPr b="1">
                    <a:solidFill>
                      <a:srgbClr val="FFFFFF"/>
                    </a:solidFill>
                    <a:latin typeface="Roboto"/>
                    <a:ea typeface="Roboto"/>
                    <a:cs typeface="Roboto"/>
                    <a:sym typeface="Roboto"/>
                  </a:endParaRPr>
                </a:p>
              </p:txBody>
            </p:sp>
          </p:grpSp>
          <p:sp>
            <p:nvSpPr>
              <p:cNvPr id="189" name="Shape 189"/>
              <p:cNvSpPr/>
              <p:nvPr/>
            </p:nvSpPr>
            <p:spPr>
              <a:xfrm>
                <a:off x="1966072" y="326526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rIns="91425" wrap="square" tIns="91425">
                <a:noAutofit/>
              </a:bodyPr>
              <a:lstStyle/>
              <a:p>
                <a:pPr indent="0" lvl="0" marL="0">
                  <a:spcBef>
                    <a:spcPts val="0"/>
                  </a:spcBef>
                  <a:buNone/>
                </a:pPr>
                <a:r>
                  <a:rPr b="1" lang="en" sz="900">
                    <a:solidFill>
                      <a:srgbClr val="00695C"/>
                    </a:solidFill>
                    <a:latin typeface="Roboto"/>
                    <a:ea typeface="Roboto"/>
                    <a:cs typeface="Roboto"/>
                    <a:sym typeface="Roboto"/>
                  </a:rPr>
                  <a:t>2</a:t>
                </a:r>
              </a:p>
            </p:txBody>
          </p:sp>
        </p:grpSp>
        <p:grpSp>
          <p:nvGrpSpPr>
            <p:cNvPr id="190" name="Shape 190"/>
            <p:cNvGrpSpPr/>
            <p:nvPr/>
          </p:nvGrpSpPr>
          <p:grpSpPr>
            <a:xfrm>
              <a:off x="-87166" y="1255393"/>
              <a:ext cx="2460300" cy="2460300"/>
              <a:chOff x="284959" y="1318143"/>
              <a:chExt cx="2460300" cy="2460300"/>
            </a:xfrm>
          </p:grpSpPr>
          <p:sp>
            <p:nvSpPr>
              <p:cNvPr id="191" name="Shape 191"/>
              <p:cNvSpPr/>
              <p:nvPr/>
            </p:nvSpPr>
            <p:spPr>
              <a:xfrm rot="2700000">
                <a:off x="1270309" y="1053398"/>
                <a:ext cx="489601" cy="2989789"/>
              </a:xfrm>
              <a:prstGeom prst="roundRect">
                <a:avLst>
                  <a:gd fmla="val 50000" name="adj"/>
                </a:avLst>
              </a:prstGeom>
              <a:solidFill>
                <a:srgbClr val="004D40"/>
              </a:solidFill>
              <a:ln>
                <a:noFill/>
              </a:ln>
            </p:spPr>
            <p:txBody>
              <a:bodyPr anchorCtr="0" anchor="ctr" bIns="91425" lIns="91425" rIns="91425" wrap="square" tIns="91425">
                <a:noAutofit/>
              </a:bodyPr>
              <a:lstStyle/>
              <a:p>
                <a:pPr indent="0" lvl="0" marL="0">
                  <a:spcBef>
                    <a:spcPts val="0"/>
                  </a:spcBef>
                  <a:buNone/>
                </a:pPr>
                <a:r>
                  <a:t/>
                </a:r>
                <a:endParaRPr/>
              </a:p>
            </p:txBody>
          </p:sp>
          <p:sp>
            <p:nvSpPr>
              <p:cNvPr id="192" name="Shape 192"/>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rIns="91425" wrap="square" tIns="91425">
                <a:noAutofit/>
              </a:bodyPr>
              <a:lstStyle/>
              <a:p>
                <a:pPr indent="0" lvl="0" marL="0">
                  <a:spcBef>
                    <a:spcPts val="0"/>
                  </a:spcBef>
                  <a:buNone/>
                </a:pPr>
                <a:r>
                  <a:rPr b="1" lang="en" sz="900">
                    <a:solidFill>
                      <a:srgbClr val="004D40"/>
                    </a:solidFill>
                    <a:latin typeface="Roboto"/>
                    <a:ea typeface="Roboto"/>
                    <a:cs typeface="Roboto"/>
                    <a:sym typeface="Roboto"/>
                  </a:rPr>
                  <a:t>1</a:t>
                </a:r>
              </a:p>
            </p:txBody>
          </p:sp>
          <p:sp>
            <p:nvSpPr>
              <p:cNvPr id="193" name="Shape 193"/>
              <p:cNvSpPr txBox="1"/>
              <p:nvPr/>
            </p:nvSpPr>
            <p:spPr>
              <a:xfrm rot="-2700000">
                <a:off x="402879" y="2314149"/>
                <a:ext cx="2368666" cy="342805"/>
              </a:xfrm>
              <a:prstGeom prst="rect">
                <a:avLst/>
              </a:prstGeom>
              <a:noFill/>
              <a:ln>
                <a:noFill/>
              </a:ln>
            </p:spPr>
            <p:txBody>
              <a:bodyPr anchorCtr="0" anchor="ctr" bIns="91425" lIns="91425" rIns="91425" wrap="square" tIns="91425">
                <a:noAutofit/>
              </a:bodyPr>
              <a:lstStyle/>
              <a:p>
                <a:pPr indent="0" lvl="0" marL="0" rtl="0">
                  <a:spcBef>
                    <a:spcPts val="0"/>
                  </a:spcBef>
                  <a:buNone/>
                </a:pPr>
                <a:r>
                  <a:rPr b="1" lang="en" sz="1200">
                    <a:solidFill>
                      <a:srgbClr val="FFFFFF"/>
                    </a:solidFill>
                    <a:latin typeface="Roboto"/>
                    <a:ea typeface="Roboto"/>
                    <a:cs typeface="Roboto"/>
                    <a:sym typeface="Roboto"/>
                  </a:rPr>
                  <a:t>All datasets lower case</a:t>
                </a:r>
              </a:p>
            </p:txBody>
          </p:sp>
        </p:grpSp>
        <p:grpSp>
          <p:nvGrpSpPr>
            <p:cNvPr id="194" name="Shape 194"/>
            <p:cNvGrpSpPr/>
            <p:nvPr/>
          </p:nvGrpSpPr>
          <p:grpSpPr>
            <a:xfrm>
              <a:off x="4371341" y="1283543"/>
              <a:ext cx="2604522" cy="2460300"/>
              <a:chOff x="6254516" y="1318143"/>
              <a:chExt cx="2604522" cy="2460300"/>
            </a:xfrm>
          </p:grpSpPr>
          <p:sp>
            <p:nvSpPr>
              <p:cNvPr id="195" name="Shape 195"/>
              <p:cNvSpPr/>
              <p:nvPr/>
            </p:nvSpPr>
            <p:spPr>
              <a:xfrm rot="2700000">
                <a:off x="7239866" y="1053398"/>
                <a:ext cx="489601" cy="2989789"/>
              </a:xfrm>
              <a:prstGeom prst="roundRect">
                <a:avLst>
                  <a:gd fmla="val 50000" name="adj"/>
                </a:avLst>
              </a:prstGeom>
              <a:solidFill>
                <a:srgbClr val="009688"/>
              </a:solidFill>
              <a:ln>
                <a:noFill/>
              </a:ln>
            </p:spPr>
            <p:txBody>
              <a:bodyPr anchorCtr="0" anchor="ctr" bIns="91425" lIns="91425" rIns="91425" wrap="square" tIns="91425">
                <a:noAutofit/>
              </a:bodyPr>
              <a:lstStyle/>
              <a:p>
                <a:pPr indent="0" lvl="0" marL="0">
                  <a:spcBef>
                    <a:spcPts val="0"/>
                  </a:spcBef>
                  <a:buNone/>
                </a:pPr>
                <a:r>
                  <a:t/>
                </a:r>
                <a:endParaRPr/>
              </a:p>
            </p:txBody>
          </p:sp>
          <p:sp>
            <p:nvSpPr>
              <p:cNvPr id="196" name="Shape 196"/>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rIns="91425" wrap="square" tIns="91425">
                <a:noAutofit/>
              </a:bodyPr>
              <a:lstStyle/>
              <a:p>
                <a:pPr indent="0" lvl="0" marL="0">
                  <a:spcBef>
                    <a:spcPts val="0"/>
                  </a:spcBef>
                  <a:buNone/>
                </a:pPr>
                <a:r>
                  <a:rPr b="1" lang="en" sz="900">
                    <a:solidFill>
                      <a:srgbClr val="009688"/>
                    </a:solidFill>
                    <a:latin typeface="Roboto"/>
                    <a:ea typeface="Roboto"/>
                    <a:cs typeface="Roboto"/>
                    <a:sym typeface="Roboto"/>
                  </a:rPr>
                  <a:t>5</a:t>
                </a:r>
              </a:p>
            </p:txBody>
          </p:sp>
          <p:sp>
            <p:nvSpPr>
              <p:cNvPr id="197" name="Shape 197"/>
              <p:cNvSpPr txBox="1"/>
              <p:nvPr/>
            </p:nvSpPr>
            <p:spPr>
              <a:xfrm rot="-2700000">
                <a:off x="6375763" y="2297099"/>
                <a:ext cx="2378424" cy="342805"/>
              </a:xfrm>
              <a:prstGeom prst="rect">
                <a:avLst/>
              </a:prstGeom>
              <a:noFill/>
              <a:ln>
                <a:noFill/>
              </a:ln>
            </p:spPr>
            <p:txBody>
              <a:bodyPr anchorCtr="0" anchor="ctr" bIns="91425" lIns="91425" rIns="91425" wrap="square" tIns="91425">
                <a:noAutofit/>
              </a:bodyPr>
              <a:lstStyle/>
              <a:p>
                <a:pPr indent="-69850" lvl="0" marL="0">
                  <a:lnSpc>
                    <a:spcPct val="115000"/>
                  </a:lnSpc>
                  <a:spcBef>
                    <a:spcPts val="0"/>
                  </a:spcBef>
                  <a:buSzPts val="1100"/>
                  <a:buNone/>
                </a:pPr>
                <a:r>
                  <a:rPr b="1" lang="en" sz="1600">
                    <a:solidFill>
                      <a:srgbClr val="FFFFFF"/>
                    </a:solidFill>
                    <a:latin typeface="Roboto"/>
                    <a:ea typeface="Roboto"/>
                    <a:cs typeface="Roboto"/>
                    <a:sym typeface="Roboto"/>
                  </a:rPr>
                  <a:t>Merge two datasets</a:t>
                </a:r>
              </a:p>
            </p:txBody>
          </p:sp>
          <p:sp>
            <p:nvSpPr>
              <p:cNvPr id="198" name="Shape 198"/>
              <p:cNvSpPr txBox="1"/>
              <p:nvPr/>
            </p:nvSpPr>
            <p:spPr>
              <a:xfrm rot="-2700000">
                <a:off x="6788358" y="2579711"/>
                <a:ext cx="2242660" cy="442507"/>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100">
                    <a:latin typeface="Average"/>
                    <a:ea typeface="Average"/>
                    <a:cs typeface="Average"/>
                    <a:sym typeface="Average"/>
                  </a:rPr>
                  <a:t>Export a csv with zipcode, county, states, and average income</a:t>
                </a:r>
              </a:p>
              <a:p>
                <a:pPr indent="-69850" lvl="0" marL="0" rtl="0">
                  <a:spcBef>
                    <a:spcPts val="0"/>
                  </a:spcBef>
                  <a:spcAft>
                    <a:spcPts val="1600"/>
                  </a:spcAft>
                  <a:buSzPts val="1100"/>
                  <a:buNone/>
                </a:pPr>
                <a:r>
                  <a:t/>
                </a:r>
                <a:endParaRPr sz="1100">
                  <a:solidFill>
                    <a:srgbClr val="434343"/>
                  </a:solidFill>
                  <a:latin typeface="Average"/>
                  <a:ea typeface="Average"/>
                  <a:cs typeface="Average"/>
                  <a:sym typeface="Average"/>
                </a:endParaRPr>
              </a:p>
            </p:txBody>
          </p:sp>
        </p:grpSp>
        <p:grpSp>
          <p:nvGrpSpPr>
            <p:cNvPr id="199" name="Shape 199"/>
            <p:cNvGrpSpPr/>
            <p:nvPr/>
          </p:nvGrpSpPr>
          <p:grpSpPr>
            <a:xfrm>
              <a:off x="3178693" y="1283543"/>
              <a:ext cx="2604522" cy="2460300"/>
              <a:chOff x="4761418" y="1318143"/>
              <a:chExt cx="2604522" cy="2460300"/>
            </a:xfrm>
          </p:grpSpPr>
          <p:sp>
            <p:nvSpPr>
              <p:cNvPr id="200" name="Shape 200"/>
              <p:cNvSpPr/>
              <p:nvPr/>
            </p:nvSpPr>
            <p:spPr>
              <a:xfrm rot="2700000">
                <a:off x="5746767" y="1053398"/>
                <a:ext cx="489601" cy="2989789"/>
              </a:xfrm>
              <a:prstGeom prst="roundRect">
                <a:avLst>
                  <a:gd fmla="val 50000" name="adj"/>
                </a:avLst>
              </a:prstGeom>
              <a:solidFill>
                <a:srgbClr val="00897B"/>
              </a:solidFill>
              <a:ln>
                <a:noFill/>
              </a:ln>
            </p:spPr>
            <p:txBody>
              <a:bodyPr anchorCtr="0" anchor="ctr" bIns="91425" lIns="91425" rIns="91425" wrap="square" tIns="91425">
                <a:noAutofit/>
              </a:bodyPr>
              <a:lstStyle/>
              <a:p>
                <a:pPr indent="0" lvl="0" marL="0">
                  <a:spcBef>
                    <a:spcPts val="0"/>
                  </a:spcBef>
                  <a:buNone/>
                </a:pPr>
                <a:r>
                  <a:t/>
                </a:r>
                <a:endParaRPr/>
              </a:p>
            </p:txBody>
          </p:sp>
          <p:sp>
            <p:nvSpPr>
              <p:cNvPr id="201" name="Shape 201"/>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rIns="91425" wrap="square" tIns="91425">
                <a:noAutofit/>
              </a:bodyPr>
              <a:lstStyle/>
              <a:p>
                <a:pPr indent="0" lvl="0" marL="0">
                  <a:spcBef>
                    <a:spcPts val="0"/>
                  </a:spcBef>
                  <a:buNone/>
                </a:pPr>
                <a:r>
                  <a:rPr b="1" lang="en" sz="900">
                    <a:solidFill>
                      <a:srgbClr val="00897B"/>
                    </a:solidFill>
                    <a:latin typeface="Roboto"/>
                    <a:ea typeface="Roboto"/>
                    <a:cs typeface="Roboto"/>
                    <a:sym typeface="Roboto"/>
                  </a:rPr>
                  <a:t>4</a:t>
                </a:r>
              </a:p>
            </p:txBody>
          </p:sp>
          <p:sp>
            <p:nvSpPr>
              <p:cNvPr id="202" name="Shape 202"/>
              <p:cNvSpPr txBox="1"/>
              <p:nvPr/>
            </p:nvSpPr>
            <p:spPr>
              <a:xfrm rot="-2700000">
                <a:off x="4896424" y="2302799"/>
                <a:ext cx="2362302" cy="342805"/>
              </a:xfrm>
              <a:prstGeom prst="rect">
                <a:avLst/>
              </a:prstGeom>
              <a:noFill/>
              <a:ln>
                <a:noFill/>
              </a:ln>
            </p:spPr>
            <p:txBody>
              <a:bodyPr anchorCtr="0" anchor="ctr" bIns="91425" lIns="91425" rIns="91425" wrap="square" tIns="91425">
                <a:noAutofit/>
              </a:bodyPr>
              <a:lstStyle/>
              <a:p>
                <a:pPr indent="-69850" lvl="0" marL="0">
                  <a:lnSpc>
                    <a:spcPct val="115000"/>
                  </a:lnSpc>
                  <a:spcBef>
                    <a:spcPts val="0"/>
                  </a:spcBef>
                  <a:buSzPts val="1100"/>
                  <a:buNone/>
                </a:pPr>
                <a:r>
                  <a:rPr b="1" lang="en" sz="1200">
                    <a:solidFill>
                      <a:srgbClr val="FFFFFF"/>
                    </a:solidFill>
                    <a:latin typeface="Roboto"/>
                    <a:ea typeface="Roboto"/>
                    <a:cs typeface="Roboto"/>
                    <a:sym typeface="Roboto"/>
                  </a:rPr>
                  <a:t>Make a unique column  </a:t>
                </a:r>
              </a:p>
            </p:txBody>
          </p:sp>
          <p:sp>
            <p:nvSpPr>
              <p:cNvPr id="203" name="Shape 203"/>
              <p:cNvSpPr txBox="1"/>
              <p:nvPr/>
            </p:nvSpPr>
            <p:spPr>
              <a:xfrm rot="-2700000">
                <a:off x="5295260" y="2571061"/>
                <a:ext cx="2242660" cy="442507"/>
              </a:xfrm>
              <a:prstGeom prst="rect">
                <a:avLst/>
              </a:prstGeom>
              <a:noFill/>
              <a:ln>
                <a:noFill/>
              </a:ln>
            </p:spPr>
            <p:txBody>
              <a:bodyPr anchorCtr="0" anchor="t" bIns="91425" lIns="91425" rIns="91425" wrap="square" tIns="91425">
                <a:noAutofit/>
              </a:bodyPr>
              <a:lstStyle/>
              <a:p>
                <a:pPr indent="-69850" lvl="0" marL="0" rtl="0">
                  <a:spcBef>
                    <a:spcPts val="0"/>
                  </a:spcBef>
                  <a:spcAft>
                    <a:spcPts val="1600"/>
                  </a:spcAft>
                  <a:buSzPts val="1100"/>
                  <a:buNone/>
                </a:pPr>
                <a:r>
                  <a:rPr lang="en" sz="1100">
                    <a:solidFill>
                      <a:srgbClr val="434343"/>
                    </a:solidFill>
                    <a:latin typeface="Average"/>
                    <a:ea typeface="Average"/>
                    <a:cs typeface="Average"/>
                    <a:sym typeface="Average"/>
                  </a:rPr>
                  <a:t>Combines county and state names</a:t>
                </a:r>
              </a:p>
            </p:txBody>
          </p:sp>
        </p:grpSp>
      </p:grpSp>
      <p:sp>
        <p:nvSpPr>
          <p:cNvPr id="204" name="Shape 204"/>
          <p:cNvSpPr txBox="1"/>
          <p:nvPr/>
        </p:nvSpPr>
        <p:spPr>
          <a:xfrm>
            <a:off x="-87175" y="4699100"/>
            <a:ext cx="8805000" cy="444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 Statistics | Machine Learning | Visualization | Conclusion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82475" y="98250"/>
            <a:ext cx="2568000" cy="572700"/>
          </a:xfrm>
          <a:prstGeom prst="rect">
            <a:avLst/>
          </a:prstGeom>
        </p:spPr>
        <p:txBody>
          <a:bodyPr anchorCtr="0" anchor="t" bIns="91425" lIns="91425" rIns="91425" wrap="square" tIns="91425">
            <a:noAutofit/>
          </a:bodyPr>
          <a:lstStyle/>
          <a:p>
            <a:pPr indent="0" lvl="0" marL="0">
              <a:spcBef>
                <a:spcPts val="0"/>
              </a:spcBef>
              <a:buNone/>
            </a:pPr>
            <a:r>
              <a:rPr lang="en"/>
              <a:t>SQL Database</a:t>
            </a:r>
          </a:p>
        </p:txBody>
      </p:sp>
      <p:sp>
        <p:nvSpPr>
          <p:cNvPr id="210" name="Shape 210"/>
          <p:cNvSpPr/>
          <p:nvPr/>
        </p:nvSpPr>
        <p:spPr>
          <a:xfrm>
            <a:off x="5570725" y="759850"/>
            <a:ext cx="3337500" cy="3798000"/>
          </a:xfrm>
          <a:prstGeom prst="roundRect">
            <a:avLst>
              <a:gd fmla="val 16667" name="adj"/>
            </a:avLst>
          </a:prstGeom>
          <a:solidFill>
            <a:srgbClr val="FFD966"/>
          </a:solidFill>
          <a:ln cap="flat" cmpd="sng" w="38100">
            <a:solidFill>
              <a:srgbClr val="7F6000"/>
            </a:solidFill>
            <a:prstDash val="solid"/>
            <a:round/>
            <a:headEnd len="med" w="med" type="none"/>
            <a:tailEnd len="med" w="med" type="none"/>
          </a:ln>
        </p:spPr>
        <p:txBody>
          <a:bodyPr anchorCtr="0" anchor="ctr" bIns="91425" lIns="91425" rIns="91425" wrap="square" tIns="91425">
            <a:noAutofit/>
          </a:bodyPr>
          <a:lstStyle/>
          <a:p>
            <a:pPr indent="-317500" lvl="0" marL="457200">
              <a:spcBef>
                <a:spcPts val="0"/>
              </a:spcBef>
              <a:spcAft>
                <a:spcPts val="0"/>
              </a:spcAft>
              <a:buSzPts val="1400"/>
              <a:buChar char="⭑"/>
            </a:pPr>
            <a:r>
              <a:rPr lang="en"/>
              <a:t>A </a:t>
            </a:r>
            <a:r>
              <a:rPr lang="en"/>
              <a:t>review id can only identifies one user, one business, and one zipcode.</a:t>
            </a:r>
          </a:p>
          <a:p>
            <a:pPr indent="-317500" lvl="0" marL="457200">
              <a:spcBef>
                <a:spcPts val="0"/>
              </a:spcBef>
              <a:spcAft>
                <a:spcPts val="0"/>
              </a:spcAft>
              <a:buSzPts val="1400"/>
              <a:buChar char="⭑"/>
            </a:pPr>
            <a:r>
              <a:rPr lang="en"/>
              <a:t>An user can have multiple review id</a:t>
            </a:r>
          </a:p>
          <a:p>
            <a:pPr indent="-317500" lvl="0" marL="457200">
              <a:spcBef>
                <a:spcPts val="0"/>
              </a:spcBef>
              <a:spcAft>
                <a:spcPts val="0"/>
              </a:spcAft>
              <a:buSzPts val="1400"/>
              <a:buChar char="⭑"/>
            </a:pPr>
            <a:r>
              <a:rPr lang="en"/>
              <a:t>A business can have multiple review id</a:t>
            </a:r>
          </a:p>
          <a:p>
            <a:pPr indent="-317500" lvl="0" marL="457200">
              <a:spcBef>
                <a:spcPts val="0"/>
              </a:spcBef>
              <a:spcAft>
                <a:spcPts val="0"/>
              </a:spcAft>
              <a:buSzPts val="1400"/>
              <a:buChar char="⭑"/>
            </a:pPr>
            <a:r>
              <a:rPr lang="en"/>
              <a:t>A zipcode can have multiple review id</a:t>
            </a:r>
          </a:p>
          <a:p>
            <a:pPr indent="-317500" lvl="0" marL="457200">
              <a:spcBef>
                <a:spcPts val="0"/>
              </a:spcBef>
              <a:spcAft>
                <a:spcPts val="0"/>
              </a:spcAft>
              <a:buSzPts val="1400"/>
              <a:buChar char="⭑"/>
            </a:pPr>
            <a:r>
              <a:rPr lang="en"/>
              <a:t>A zipcode can provide the city information about the business.</a:t>
            </a:r>
          </a:p>
          <a:p>
            <a:pPr indent="-317500" lvl="0" marL="457200">
              <a:spcBef>
                <a:spcPts val="0"/>
              </a:spcBef>
              <a:buSzPts val="1400"/>
              <a:buChar char="⭑"/>
            </a:pPr>
            <a:r>
              <a:rPr lang="en"/>
              <a:t>Business_id, user_id, and zipcode are all foreign keys for review_fact_table.</a:t>
            </a:r>
          </a:p>
          <a:p>
            <a:pPr indent="0" lvl="0" marL="0" rtl="0">
              <a:spcBef>
                <a:spcPts val="0"/>
              </a:spcBef>
              <a:buNone/>
            </a:pPr>
            <a:r>
              <a:t/>
            </a:r>
            <a:endParaRPr/>
          </a:p>
        </p:txBody>
      </p:sp>
      <p:sp>
        <p:nvSpPr>
          <p:cNvPr id="211" name="Shape 211"/>
          <p:cNvSpPr txBox="1"/>
          <p:nvPr/>
        </p:nvSpPr>
        <p:spPr>
          <a:xfrm>
            <a:off x="232475" y="4665275"/>
            <a:ext cx="8805000" cy="478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FFFFFF"/>
                </a:solidFill>
                <a:latin typeface="Average"/>
                <a:ea typeface="Average"/>
                <a:cs typeface="Average"/>
                <a:sym typeface="Average"/>
              </a:rPr>
              <a:t>Introduction | </a:t>
            </a:r>
            <a:r>
              <a:rPr lang="en" sz="1800">
                <a:solidFill>
                  <a:srgbClr val="E06666"/>
                </a:solidFill>
                <a:latin typeface="Average"/>
                <a:ea typeface="Average"/>
                <a:cs typeface="Average"/>
                <a:sym typeface="Average"/>
              </a:rPr>
              <a:t>ETL+DB</a:t>
            </a:r>
            <a:r>
              <a:rPr lang="en" sz="1800">
                <a:latin typeface="Average"/>
                <a:ea typeface="Average"/>
                <a:cs typeface="Average"/>
                <a:sym typeface="Average"/>
              </a:rPr>
              <a:t> </a:t>
            </a:r>
            <a:r>
              <a:rPr lang="en" sz="1800">
                <a:solidFill>
                  <a:srgbClr val="FFFFFF"/>
                </a:solidFill>
                <a:latin typeface="Average"/>
                <a:ea typeface="Average"/>
                <a:cs typeface="Average"/>
                <a:sym typeface="Average"/>
              </a:rPr>
              <a:t>| Statistics | Machine Learning | Visualization | Conclusion</a:t>
            </a:r>
          </a:p>
        </p:txBody>
      </p:sp>
      <p:pic>
        <p:nvPicPr>
          <p:cNvPr id="212" name="Shape 212"/>
          <p:cNvPicPr preferRelativeResize="0"/>
          <p:nvPr/>
        </p:nvPicPr>
        <p:blipFill>
          <a:blip r:embed="rId3">
            <a:alphaModFix/>
          </a:blip>
          <a:stretch>
            <a:fillRect/>
          </a:stretch>
        </p:blipFill>
        <p:spPr>
          <a:xfrm>
            <a:off x="232475" y="769113"/>
            <a:ext cx="5142860" cy="3797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